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87" r:id="rId3"/>
    <p:sldId id="260" r:id="rId4"/>
    <p:sldId id="303" r:id="rId5"/>
    <p:sldId id="289" r:id="rId6"/>
    <p:sldId id="353" r:id="rId7"/>
    <p:sldId id="307" r:id="rId8"/>
    <p:sldId id="346" r:id="rId9"/>
    <p:sldId id="329" r:id="rId10"/>
    <p:sldId id="257" r:id="rId11"/>
    <p:sldId id="302" r:id="rId12"/>
    <p:sldId id="300" r:id="rId13"/>
    <p:sldId id="266" r:id="rId14"/>
    <p:sldId id="272" r:id="rId15"/>
    <p:sldId id="310" r:id="rId16"/>
    <p:sldId id="311" r:id="rId17"/>
    <p:sldId id="312" r:id="rId18"/>
    <p:sldId id="321" r:id="rId19"/>
    <p:sldId id="267" r:id="rId20"/>
    <p:sldId id="322" r:id="rId21"/>
    <p:sldId id="323" r:id="rId22"/>
    <p:sldId id="268" r:id="rId23"/>
    <p:sldId id="330" r:id="rId24"/>
    <p:sldId id="332" r:id="rId25"/>
    <p:sldId id="333" r:id="rId26"/>
    <p:sldId id="334" r:id="rId27"/>
    <p:sldId id="337" r:id="rId28"/>
    <p:sldId id="343" r:id="rId29"/>
    <p:sldId id="344" r:id="rId30"/>
    <p:sldId id="315" r:id="rId31"/>
    <p:sldId id="347" r:id="rId32"/>
    <p:sldId id="348" r:id="rId33"/>
    <p:sldId id="351" r:id="rId34"/>
    <p:sldId id="317" r:id="rId35"/>
    <p:sldId id="31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16" autoAdjust="0"/>
    <p:restoredTop sz="57731" autoAdjust="0"/>
  </p:normalViewPr>
  <p:slideViewPr>
    <p:cSldViewPr snapToGrid="0">
      <p:cViewPr varScale="1">
        <p:scale>
          <a:sx n="66" d="100"/>
          <a:sy n="66" d="100"/>
        </p:scale>
        <p:origin x="360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337A0-D94B-4917-947C-AF62531370BB}" type="datetimeFigureOut">
              <a:rPr lang="en-US" smtClean="0"/>
              <a:t>4/20/2021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EA8B4-8056-4D7F-A777-28198A08E60F}" type="slidenum">
              <a:rPr lang="en-US" smtClean="0"/>
              <a:t>‹#›</a:t>
            </a:fld>
            <a:endParaRPr lang="en-US"/>
          </a:p>
        </p:txBody>
      </p:sp>
    </p:spTree>
    <p:extLst>
      <p:ext uri="{BB962C8B-B14F-4D97-AF65-F5344CB8AC3E}">
        <p14:creationId xmlns:p14="http://schemas.microsoft.com/office/powerpoint/2010/main" val="2726316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pa.org/monitor/2016/03/datapoin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EEA8B4-8056-4D7F-A777-28198A08E60F}" type="slidenum">
              <a:rPr lang="en-US" smtClean="0"/>
              <a:t>1</a:t>
            </a:fld>
            <a:endParaRPr lang="en-US"/>
          </a:p>
        </p:txBody>
      </p:sp>
    </p:spTree>
    <p:extLst>
      <p:ext uri="{BB962C8B-B14F-4D97-AF65-F5344CB8AC3E}">
        <p14:creationId xmlns:p14="http://schemas.microsoft.com/office/powerpoint/2010/main" val="1944706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Arial" panose="020B0604020202020204" pitchFamily="34" charset="0"/>
                <a:cs typeface="Arial" panose="020B0604020202020204" pitchFamily="34" charset="0"/>
              </a:rPr>
              <a:t>Day trips outside of Madison</a:t>
            </a:r>
          </a:p>
          <a:p>
            <a:r>
              <a:rPr lang="en-US" sz="1200" b="1" dirty="0">
                <a:latin typeface="Arial" panose="020B0604020202020204" pitchFamily="34" charset="0"/>
                <a:cs typeface="Arial" panose="020B0604020202020204" pitchFamily="34" charset="0"/>
              </a:rPr>
              <a:t>		Weekend trail running in WI parks</a:t>
            </a:r>
          </a:p>
          <a:p>
            <a:r>
              <a:rPr lang="en-US" sz="1200" b="1" dirty="0">
                <a:latin typeface="Arial" panose="020B0604020202020204" pitchFamily="34" charset="0"/>
                <a:cs typeface="Arial" panose="020B0604020202020204" pitchFamily="34" charset="0"/>
              </a:rPr>
              <a:t>		Long runs outside of Madison</a:t>
            </a:r>
          </a:p>
          <a:p>
            <a:endParaRPr lang="en-US" dirty="0"/>
          </a:p>
        </p:txBody>
      </p:sp>
      <p:sp>
        <p:nvSpPr>
          <p:cNvPr id="4" name="Slide Number Placeholder 3"/>
          <p:cNvSpPr>
            <a:spLocks noGrp="1"/>
          </p:cNvSpPr>
          <p:nvPr>
            <p:ph type="sldNum" sz="quarter" idx="10"/>
          </p:nvPr>
        </p:nvSpPr>
        <p:spPr/>
        <p:txBody>
          <a:bodyPr/>
          <a:lstStyle/>
          <a:p>
            <a:fld id="{96EEA8B4-8056-4D7F-A777-28198A08E60F}" type="slidenum">
              <a:rPr lang="en-US" smtClean="0"/>
              <a:t>15</a:t>
            </a:fld>
            <a:endParaRPr lang="en-US"/>
          </a:p>
        </p:txBody>
      </p:sp>
    </p:spTree>
    <p:extLst>
      <p:ext uri="{BB962C8B-B14F-4D97-AF65-F5344CB8AC3E}">
        <p14:creationId xmlns:p14="http://schemas.microsoft.com/office/powerpoint/2010/main" val="3795519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Arial" panose="020B0604020202020204" pitchFamily="34" charset="0"/>
                <a:cs typeface="Arial" panose="020B0604020202020204" pitchFamily="34" charset="0"/>
              </a:rPr>
              <a:t>Tracks &amp; Places in Madison</a:t>
            </a:r>
          </a:p>
          <a:p>
            <a:r>
              <a:rPr lang="en-US" sz="1200" b="1" dirty="0">
                <a:latin typeface="Arial" panose="020B0604020202020204" pitchFamily="34" charset="0"/>
                <a:cs typeface="Arial" panose="020B0604020202020204" pitchFamily="34" charset="0"/>
              </a:rPr>
              <a:t>		Daily commute to Jake’s and Hana’s schools</a:t>
            </a:r>
          </a:p>
          <a:p>
            <a:r>
              <a:rPr lang="en-US" sz="1200" b="1" dirty="0">
                <a:latin typeface="Arial" panose="020B0604020202020204" pitchFamily="34" charset="0"/>
                <a:cs typeface="Arial" panose="020B0604020202020204" pitchFamily="34" charset="0"/>
              </a:rPr>
              <a:t>		Daily run commute to work</a:t>
            </a:r>
          </a:p>
          <a:p>
            <a:r>
              <a:rPr lang="en-US" sz="1200" b="1" dirty="0">
                <a:latin typeface="Arial" panose="020B0604020202020204" pitchFamily="34" charset="0"/>
                <a:cs typeface="Arial" panose="020B0604020202020204" pitchFamily="34" charset="0"/>
              </a:rPr>
              <a:t>		Coffee shops I like</a:t>
            </a:r>
          </a:p>
          <a:p>
            <a:r>
              <a:rPr lang="en-US" sz="1200" b="1" dirty="0">
                <a:latin typeface="Arial" panose="020B0604020202020204" pitchFamily="34" charset="0"/>
                <a:cs typeface="Arial" panose="020B0604020202020204" pitchFamily="34" charset="0"/>
              </a:rPr>
              <a:t>		Snow biking with Jake</a:t>
            </a:r>
          </a:p>
          <a:p>
            <a:r>
              <a:rPr lang="en-US" sz="1200" b="1" dirty="0">
                <a:latin typeface="Arial" panose="020B0604020202020204" pitchFamily="34" charset="0"/>
                <a:cs typeface="Arial" panose="020B0604020202020204" pitchFamily="34" charset="0"/>
              </a:rPr>
              <a:t>		Hiking with family</a:t>
            </a:r>
          </a:p>
          <a:p>
            <a:endParaRPr lang="en-US" dirty="0"/>
          </a:p>
        </p:txBody>
      </p:sp>
      <p:sp>
        <p:nvSpPr>
          <p:cNvPr id="4" name="Slide Number Placeholder 3"/>
          <p:cNvSpPr>
            <a:spLocks noGrp="1"/>
          </p:cNvSpPr>
          <p:nvPr>
            <p:ph type="sldNum" sz="quarter" idx="10"/>
          </p:nvPr>
        </p:nvSpPr>
        <p:spPr/>
        <p:txBody>
          <a:bodyPr/>
          <a:lstStyle/>
          <a:p>
            <a:fld id="{96EEA8B4-8056-4D7F-A777-28198A08E60F}" type="slidenum">
              <a:rPr lang="en-US" smtClean="0"/>
              <a:t>16</a:t>
            </a:fld>
            <a:endParaRPr lang="en-US"/>
          </a:p>
        </p:txBody>
      </p:sp>
    </p:spTree>
    <p:extLst>
      <p:ext uri="{BB962C8B-B14F-4D97-AF65-F5344CB8AC3E}">
        <p14:creationId xmlns:p14="http://schemas.microsoft.com/office/powerpoint/2010/main" val="3223773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EEA8B4-8056-4D7F-A777-28198A08E60F}" type="slidenum">
              <a:rPr lang="en-US" smtClean="0"/>
              <a:t>20</a:t>
            </a:fld>
            <a:endParaRPr lang="en-US"/>
          </a:p>
        </p:txBody>
      </p:sp>
    </p:spTree>
    <p:extLst>
      <p:ext uri="{BB962C8B-B14F-4D97-AF65-F5344CB8AC3E}">
        <p14:creationId xmlns:p14="http://schemas.microsoft.com/office/powerpoint/2010/main" val="1950846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EEA8B4-8056-4D7F-A777-28198A08E60F}" type="slidenum">
              <a:rPr lang="en-US" smtClean="0"/>
              <a:t>21</a:t>
            </a:fld>
            <a:endParaRPr lang="en-US"/>
          </a:p>
        </p:txBody>
      </p:sp>
    </p:spTree>
    <p:extLst>
      <p:ext uri="{BB962C8B-B14F-4D97-AF65-F5344CB8AC3E}">
        <p14:creationId xmlns:p14="http://schemas.microsoft.com/office/powerpoint/2010/main" val="3054566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EEA8B4-8056-4D7F-A777-28198A08E60F}" type="slidenum">
              <a:rPr lang="en-US" smtClean="0"/>
              <a:t>23</a:t>
            </a:fld>
            <a:endParaRPr lang="en-US"/>
          </a:p>
        </p:txBody>
      </p:sp>
    </p:spTree>
    <p:extLst>
      <p:ext uri="{BB962C8B-B14F-4D97-AF65-F5344CB8AC3E}">
        <p14:creationId xmlns:p14="http://schemas.microsoft.com/office/powerpoint/2010/main" val="1062384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 me talk a moment to make the predictions that this machine learning model provides concrete</a:t>
            </a:r>
          </a:p>
          <a:p>
            <a:endParaRPr lang="en-US" dirty="0"/>
          </a:p>
          <a:p>
            <a:r>
              <a:rPr lang="en-US" dirty="0"/>
              <a:t>On the right, you are looking at predictions that the model makes for whether or not a specific patient will lapse on a specific day.</a:t>
            </a:r>
          </a:p>
          <a:p>
            <a:endParaRPr lang="en-US" dirty="0"/>
          </a:p>
          <a:p>
            <a:r>
              <a:rPr lang="en-US" dirty="0"/>
              <a:t>These are predictions for patients and days that the model hasn’t been trained on.</a:t>
            </a:r>
          </a:p>
          <a:p>
            <a:endParaRPr lang="en-US" dirty="0"/>
          </a:p>
          <a:p>
            <a:r>
              <a:rPr lang="en-US" dirty="0"/>
              <a:t>The model predicts the probability that a lapse will occur.</a:t>
            </a:r>
          </a:p>
          <a:p>
            <a:endParaRPr lang="en-US" dirty="0"/>
          </a:p>
          <a:p>
            <a:r>
              <a:rPr lang="en-US" dirty="0"/>
              <a:t>I’ve separated these predictions out by whether a lapse did or did not happen in reality for each predicted case.</a:t>
            </a:r>
          </a:p>
          <a:p>
            <a:endParaRPr lang="en-US" dirty="0"/>
          </a:p>
          <a:p>
            <a:r>
              <a:rPr lang="en-US" dirty="0"/>
              <a:t>Ideally, you want all the predicted probabilities to be very low (to the left) on days where there was not a lapse and very high (to the right) on days where there was a lapse.    </a:t>
            </a:r>
          </a:p>
          <a:p>
            <a:endParaRPr lang="en-US" dirty="0"/>
          </a:p>
          <a:p>
            <a:r>
              <a:rPr lang="en-US" dirty="0"/>
              <a:t>You can see we are doing well on No Lapse days.  </a:t>
            </a:r>
          </a:p>
          <a:p>
            <a:endParaRPr lang="en-US" dirty="0"/>
          </a:p>
          <a:p>
            <a:r>
              <a:rPr lang="en-US" dirty="0"/>
              <a:t>Also doing OK on lapse days but there are clearly some we are going to miss depending on what cut score we use to move from continuous probabilities to discrete dichotomous predictions of lapse or no lapse for each day within each patient.</a:t>
            </a:r>
          </a:p>
          <a:p>
            <a:endParaRPr lang="en-US" dirty="0"/>
          </a:p>
          <a:p>
            <a:endParaRPr lang="en-US" dirty="0"/>
          </a:p>
        </p:txBody>
      </p:sp>
      <p:sp>
        <p:nvSpPr>
          <p:cNvPr id="4" name="Slide Number Placeholder 3"/>
          <p:cNvSpPr>
            <a:spLocks noGrp="1"/>
          </p:cNvSpPr>
          <p:nvPr>
            <p:ph type="sldNum" sz="quarter" idx="10"/>
          </p:nvPr>
        </p:nvSpPr>
        <p:spPr/>
        <p:txBody>
          <a:bodyPr/>
          <a:lstStyle/>
          <a:p>
            <a:fld id="{96EEA8B4-8056-4D7F-A777-28198A08E60F}" type="slidenum">
              <a:rPr lang="en-US" smtClean="0"/>
              <a:t>26</a:t>
            </a:fld>
            <a:endParaRPr lang="en-US"/>
          </a:p>
        </p:txBody>
      </p:sp>
    </p:spTree>
    <p:extLst>
      <p:ext uri="{BB962C8B-B14F-4D97-AF65-F5344CB8AC3E}">
        <p14:creationId xmlns:p14="http://schemas.microsoft.com/office/powerpoint/2010/main" val="2563826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EEA8B4-8056-4D7F-A777-28198A08E60F}" type="slidenum">
              <a:rPr lang="en-US" smtClean="0"/>
              <a:t>27</a:t>
            </a:fld>
            <a:endParaRPr lang="en-US"/>
          </a:p>
        </p:txBody>
      </p:sp>
    </p:spTree>
    <p:extLst>
      <p:ext uri="{BB962C8B-B14F-4D97-AF65-F5344CB8AC3E}">
        <p14:creationId xmlns:p14="http://schemas.microsoft.com/office/powerpoint/2010/main" val="15091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performs</a:t>
            </a:r>
            <a:r>
              <a:rPr lang="en-US" baseline="0" dirty="0"/>
              <a:t> essentially the same even if we remove all predictors based on EMA.   This means we can implement this model without the most burdensome data source</a:t>
            </a:r>
            <a:endParaRPr lang="en-US" dirty="0"/>
          </a:p>
        </p:txBody>
      </p:sp>
      <p:sp>
        <p:nvSpPr>
          <p:cNvPr id="4" name="Slide Number Placeholder 3"/>
          <p:cNvSpPr>
            <a:spLocks noGrp="1"/>
          </p:cNvSpPr>
          <p:nvPr>
            <p:ph type="sldNum" sz="quarter" idx="10"/>
          </p:nvPr>
        </p:nvSpPr>
        <p:spPr/>
        <p:txBody>
          <a:bodyPr/>
          <a:lstStyle/>
          <a:p>
            <a:fld id="{96EEA8B4-8056-4D7F-A777-28198A08E60F}" type="slidenum">
              <a:rPr lang="en-US" smtClean="0"/>
              <a:t>28</a:t>
            </a:fld>
            <a:endParaRPr lang="en-US"/>
          </a:p>
        </p:txBody>
      </p:sp>
    </p:spTree>
    <p:extLst>
      <p:ext uri="{BB962C8B-B14F-4D97-AF65-F5344CB8AC3E}">
        <p14:creationId xmlns:p14="http://schemas.microsoft.com/office/powerpoint/2010/main" val="4098183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models are already performance well</a:t>
            </a:r>
            <a:r>
              <a:rPr lang="en-US" baseline="0" dirty="0"/>
              <a:t> above change for each of our two most passive data sources:  Cellular and GPS.    Most importantly, we have only scratched the surface so far with respect to extracting features/predictors for these two data sources. For example, we are not yet doing any natural language processing on the SMS content.  We are also not using any track information from GPS (only places).   These signals will become much more powerful once we more fully exploit them.    Given this early  performance I fully expect to be able to build models that perform well and use only these passive data sources</a:t>
            </a:r>
            <a:endParaRPr lang="en-US" dirty="0"/>
          </a:p>
        </p:txBody>
      </p:sp>
      <p:sp>
        <p:nvSpPr>
          <p:cNvPr id="4" name="Slide Number Placeholder 3"/>
          <p:cNvSpPr>
            <a:spLocks noGrp="1"/>
          </p:cNvSpPr>
          <p:nvPr>
            <p:ph type="sldNum" sz="quarter" idx="10"/>
          </p:nvPr>
        </p:nvSpPr>
        <p:spPr/>
        <p:txBody>
          <a:bodyPr/>
          <a:lstStyle/>
          <a:p>
            <a:fld id="{96EEA8B4-8056-4D7F-A777-28198A08E60F}" type="slidenum">
              <a:rPr lang="en-US" smtClean="0"/>
              <a:t>29</a:t>
            </a:fld>
            <a:endParaRPr lang="en-US"/>
          </a:p>
        </p:txBody>
      </p:sp>
    </p:spTree>
    <p:extLst>
      <p:ext uri="{BB962C8B-B14F-4D97-AF65-F5344CB8AC3E}">
        <p14:creationId xmlns:p14="http://schemas.microsoft.com/office/powerpoint/2010/main" val="2241571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1172A7E-AA8C-4B14-B9BC-AE42B6D75DDF}" type="slidenum">
              <a:rPr lang="en-US" smtClean="0"/>
              <a:t>31</a:t>
            </a:fld>
            <a:endParaRPr lang="en-US"/>
          </a:p>
        </p:txBody>
      </p:sp>
    </p:spTree>
    <p:extLst>
      <p:ext uri="{BB962C8B-B14F-4D97-AF65-F5344CB8AC3E}">
        <p14:creationId xmlns:p14="http://schemas.microsoft.com/office/powerpoint/2010/main" val="738013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EEA8B4-8056-4D7F-A777-28198A08E60F}" type="slidenum">
              <a:rPr lang="en-US" smtClean="0"/>
              <a:t>3</a:t>
            </a:fld>
            <a:endParaRPr lang="en-US"/>
          </a:p>
        </p:txBody>
      </p:sp>
    </p:spTree>
    <p:extLst>
      <p:ext uri="{BB962C8B-B14F-4D97-AF65-F5344CB8AC3E}">
        <p14:creationId xmlns:p14="http://schemas.microsoft.com/office/powerpoint/2010/main" val="1688023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spcAft>
                <a:spcPts val="1200"/>
              </a:spcAft>
            </a:pPr>
            <a:r>
              <a:rPr lang="en-US" dirty="0"/>
              <a:t>One way to improve treatment outcomes would be to capitalize on individual differences that might affect treatment response FOR THAT INDIVIDUAL and use them to assign the person to the treatment predicted to work best for them. This idea is commonly referred to as precision medicine.</a:t>
            </a:r>
          </a:p>
          <a:p>
            <a:pPr>
              <a:lnSpc>
                <a:spcPct val="100000"/>
              </a:lnSpc>
              <a:spcBef>
                <a:spcPts val="0"/>
              </a:spcBef>
              <a:spcAft>
                <a:spcPts val="1200"/>
              </a:spcAft>
            </a:pPr>
            <a:r>
              <a:rPr lang="en-US" dirty="0"/>
              <a:t>In the past, PM research has been conducted with only one or a small handful of predictors simultaneously, so we have been unable to capture the complexity of a clinical phenomenon like treatment response.</a:t>
            </a:r>
          </a:p>
          <a:p>
            <a:pPr>
              <a:lnSpc>
                <a:spcPct val="100000"/>
              </a:lnSpc>
              <a:spcBef>
                <a:spcPts val="0"/>
              </a:spcBef>
              <a:spcAft>
                <a:spcPts val="1200"/>
              </a:spcAft>
            </a:pPr>
            <a:r>
              <a:rPr lang="en-US" dirty="0"/>
              <a:t>To progress with PM, we must use analytic techniques like machine learning that can handle high-dimensional arrays of predictors and thereby capture that complexity. ML models offer another benefit in that they are evaluated by how they perform in new data not used to generate the model. Thus, they prioritize generalizability, which is critical if we hope to apply the models we build to new patients in the clinic.</a:t>
            </a:r>
          </a:p>
          <a:p>
            <a:pPr>
              <a:lnSpc>
                <a:spcPct val="100000"/>
              </a:lnSpc>
              <a:spcBef>
                <a:spcPts val="0"/>
              </a:spcBef>
              <a:spcAft>
                <a:spcPts val="1200"/>
              </a:spcAft>
            </a:pPr>
            <a:r>
              <a:rPr lang="en-US" dirty="0"/>
              <a:t>In the current project, I applied this combination of machine learning and precision medicine to smoking cessation. Smoking remains a critical public health burden. Unfortunately, even our best available treatments only work for about a third of people who try them. </a:t>
            </a:r>
          </a:p>
        </p:txBody>
      </p:sp>
      <p:sp>
        <p:nvSpPr>
          <p:cNvPr id="4" name="Slide Number Placeholder 3"/>
          <p:cNvSpPr>
            <a:spLocks noGrp="1"/>
          </p:cNvSpPr>
          <p:nvPr>
            <p:ph type="sldNum" sz="quarter" idx="5"/>
          </p:nvPr>
        </p:nvSpPr>
        <p:spPr/>
        <p:txBody>
          <a:bodyPr/>
          <a:lstStyle/>
          <a:p>
            <a:fld id="{21172A7E-AA8C-4B14-B9BC-AE42B6D75DDF}" type="slidenum">
              <a:rPr lang="en-US" smtClean="0"/>
              <a:t>32</a:t>
            </a:fld>
            <a:endParaRPr lang="en-US"/>
          </a:p>
        </p:txBody>
      </p:sp>
    </p:spTree>
    <p:extLst>
      <p:ext uri="{BB962C8B-B14F-4D97-AF65-F5344CB8AC3E}">
        <p14:creationId xmlns:p14="http://schemas.microsoft.com/office/powerpoint/2010/main" val="2152412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I’m going to walk you through those results now. Throughout the figure, abstinence rates from the original trial are in pink, and model-based predicted abstinence is in blue. On the y-axis is probability of abstinence.</a:t>
            </a:r>
          </a:p>
          <a:p>
            <a:pPr marL="0" indent="0">
              <a:buFontTx/>
              <a:buNone/>
            </a:pPr>
            <a:r>
              <a:rPr lang="en-US" dirty="0"/>
              <a:t>First, you can see that treatment matching improved predicted abstinence rates within each of the three conditions. </a:t>
            </a:r>
          </a:p>
          <a:p>
            <a:pPr marL="0" indent="0">
              <a:buFontTx/>
              <a:buNone/>
            </a:pPr>
            <a:r>
              <a:rPr lang="en-US" dirty="0"/>
              <a:t>When we look at overall rates collapsed across treatments, the predicted abstinence rate from our model-based assignment was 6% higher than the abstinence rate from the original trial. We were quite excited about this, and here’s why. </a:t>
            </a:r>
          </a:p>
        </p:txBody>
      </p:sp>
      <p:sp>
        <p:nvSpPr>
          <p:cNvPr id="4" name="Slide Number Placeholder 3"/>
          <p:cNvSpPr>
            <a:spLocks noGrp="1"/>
          </p:cNvSpPr>
          <p:nvPr>
            <p:ph type="sldNum" sz="quarter" idx="5"/>
          </p:nvPr>
        </p:nvSpPr>
        <p:spPr/>
        <p:txBody>
          <a:bodyPr/>
          <a:lstStyle/>
          <a:p>
            <a:fld id="{21172A7E-AA8C-4B14-B9BC-AE42B6D75DDF}" type="slidenum">
              <a:rPr lang="en-US" smtClean="0"/>
              <a:t>33</a:t>
            </a:fld>
            <a:endParaRPr lang="en-US"/>
          </a:p>
        </p:txBody>
      </p:sp>
    </p:spTree>
    <p:extLst>
      <p:ext uri="{BB962C8B-B14F-4D97-AF65-F5344CB8AC3E}">
        <p14:creationId xmlns:p14="http://schemas.microsoft.com/office/powerpoint/2010/main" val="3019366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EEA8B4-8056-4D7F-A777-28198A08E60F}" type="slidenum">
              <a:rPr lang="en-US" smtClean="0"/>
              <a:t>35</a:t>
            </a:fld>
            <a:endParaRPr lang="en-US"/>
          </a:p>
        </p:txBody>
      </p:sp>
    </p:spTree>
    <p:extLst>
      <p:ext uri="{BB962C8B-B14F-4D97-AF65-F5344CB8AC3E}">
        <p14:creationId xmlns:p14="http://schemas.microsoft.com/office/powerpoint/2010/main" val="2244593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need for mental health services is very</a:t>
            </a:r>
            <a:r>
              <a:rPr lang="en-US" baseline="0" dirty="0"/>
              <a:t> high and the practical capacity of our current system to meet this need is woefully inadequate</a:t>
            </a:r>
          </a:p>
          <a:p>
            <a:endParaRPr lang="en-US" baseline="0" dirty="0"/>
          </a:p>
          <a:p>
            <a:r>
              <a:rPr lang="en-US" baseline="0" dirty="0"/>
              <a:t>STATS</a:t>
            </a:r>
            <a:endParaRPr lang="en-US" dirty="0"/>
          </a:p>
        </p:txBody>
      </p:sp>
      <p:sp>
        <p:nvSpPr>
          <p:cNvPr id="4" name="Slide Number Placeholder 3"/>
          <p:cNvSpPr>
            <a:spLocks noGrp="1"/>
          </p:cNvSpPr>
          <p:nvPr>
            <p:ph type="sldNum" sz="quarter" idx="10"/>
          </p:nvPr>
        </p:nvSpPr>
        <p:spPr/>
        <p:txBody>
          <a:bodyPr/>
          <a:lstStyle/>
          <a:p>
            <a:fld id="{96EEA8B4-8056-4D7F-A777-28198A08E60F}" type="slidenum">
              <a:rPr lang="en-US" smtClean="0"/>
              <a:t>4</a:t>
            </a:fld>
            <a:endParaRPr lang="en-US"/>
          </a:p>
        </p:txBody>
      </p:sp>
    </p:spTree>
    <p:extLst>
      <p:ext uri="{BB962C8B-B14F-4D97-AF65-F5344CB8AC3E}">
        <p14:creationId xmlns:p14="http://schemas.microsoft.com/office/powerpoint/2010/main" val="2895240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reasons that the capacity of our system isn’t sufficient to meet our needs</a:t>
            </a:r>
          </a:p>
          <a:p>
            <a:endParaRPr lang="en-US" baseline="0" dirty="0"/>
          </a:p>
          <a:p>
            <a:r>
              <a:rPr lang="en-US" baseline="0" dirty="0"/>
              <a:t>Access is one of the biggest:  Consider the 43 million people diagnosed with mental illness in any year and compare that to the approximately 100 thousand licensed psychologists (or 500 K licensed therapists if you consider therapists from other disciplines like counseling and social work and related areas).</a:t>
            </a:r>
          </a:p>
          <a:p>
            <a:endParaRPr lang="en-US" baseline="0" dirty="0"/>
          </a:p>
          <a:p>
            <a:r>
              <a:rPr lang="en-US" baseline="0" dirty="0"/>
              <a:t>Also consider that these therapists are not distributed evenly across the country and their distribution does not reflect the distribution of need.  These factors create a serious access problem</a:t>
            </a:r>
          </a:p>
          <a:p>
            <a:endParaRPr lang="en-US" baseline="0" dirty="0"/>
          </a:p>
          <a:p>
            <a:endParaRPr lang="en-US" baseline="0" dirty="0"/>
          </a:p>
          <a:p>
            <a:r>
              <a:rPr lang="en-US" baseline="0" dirty="0"/>
              <a:t>NOTES:</a:t>
            </a:r>
          </a:p>
          <a:p>
            <a:r>
              <a:rPr lang="en-US" baseline="0" dirty="0"/>
              <a:t>Source: </a:t>
            </a:r>
            <a:r>
              <a:rPr lang="en-US" dirty="0">
                <a:hlinkClick r:id="rId3"/>
              </a:rPr>
              <a:t>https://www.apa.org/monitor/2016/03/datapoint</a:t>
            </a:r>
            <a:endParaRPr lang="en-US" baseline="0" dirty="0"/>
          </a:p>
          <a:p>
            <a:r>
              <a:rPr lang="en-US" sz="1200" b="0" i="0" kern="1200" dirty="0">
                <a:solidFill>
                  <a:schemeClr val="tx1"/>
                </a:solidFill>
                <a:effectLst/>
                <a:latin typeface="+mn-lt"/>
                <a:ea typeface="+mn-ea"/>
                <a:cs typeface="+mn-cs"/>
              </a:rPr>
              <a:t>There are approximately 106,000 licensed psychologists in the United States,</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but the distribution of those psychologists is uneven across the country. The number of licensed psychologists ranges from zero to 3,600 per county. Approximately 33 percent of counties have no records of licensed psychologists. </a:t>
            </a:r>
          </a:p>
          <a:p>
            <a:endParaRPr lang="en-US" sz="1200" b="0" i="0" kern="1200" dirty="0">
              <a:solidFill>
                <a:schemeClr val="tx1"/>
              </a:solidFill>
              <a:effectLst/>
              <a:latin typeface="+mn-lt"/>
              <a:ea typeface="+mn-ea"/>
              <a:cs typeface="+mn-cs"/>
            </a:endParaRPr>
          </a:p>
          <a:p>
            <a:pPr fontAlgn="base"/>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American Psychological Association (2015). APA state licensing board list. [Unpublished special analysis]. Washington, DC: Author. The number of licensed psychologists was based on active doctoral-level licensed psychologist records from 2012–15 state licensing boards in 50 states and the District of Columbia.</a:t>
            </a:r>
          </a:p>
          <a:p>
            <a:pPr fontAlgn="base"/>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The map was based on the </a:t>
            </a:r>
            <a:r>
              <a:rPr lang="en-US" sz="1200" b="0" i="0" kern="1200" dirty="0" err="1">
                <a:solidFill>
                  <a:schemeClr val="tx1"/>
                </a:solidFill>
                <a:effectLst/>
                <a:latin typeface="+mn-lt"/>
                <a:ea typeface="+mn-ea"/>
                <a:cs typeface="+mn-cs"/>
              </a:rPr>
              <a:t>Getis</a:t>
            </a:r>
            <a:r>
              <a:rPr lang="en-US" sz="1200" b="0" i="0" kern="1200" dirty="0">
                <a:solidFill>
                  <a:schemeClr val="tx1"/>
                </a:solidFill>
                <a:effectLst/>
                <a:latin typeface="+mn-lt"/>
                <a:ea typeface="+mn-ea"/>
                <a:cs typeface="+mn-cs"/>
              </a:rPr>
              <a:t>-Ord statistic generated from county-level hot spot analysis based on the number of licensed psychologists per county. Different concentrations were statistically compared to the national average at the following probability levels: very low concentration (p &lt; .01), low concentration (p &lt; .05), high concentration (p &lt; .05) and very high concentration (p &lt; .01). Counties with no records of licensed psychologists were treated as zeroes. Due to large proportions of records with missing addresses in Hawaii, Oklahoma and Utah, state means of licensed psychologists per county for these three states were used in the analysis.</a:t>
            </a:r>
          </a:p>
        </p:txBody>
      </p:sp>
      <p:sp>
        <p:nvSpPr>
          <p:cNvPr id="4" name="Slide Number Placeholder 3"/>
          <p:cNvSpPr>
            <a:spLocks noGrp="1"/>
          </p:cNvSpPr>
          <p:nvPr>
            <p:ph type="sldNum" sz="quarter" idx="10"/>
          </p:nvPr>
        </p:nvSpPr>
        <p:spPr/>
        <p:txBody>
          <a:bodyPr/>
          <a:lstStyle/>
          <a:p>
            <a:fld id="{96EEA8B4-8056-4D7F-A777-28198A08E60F}" type="slidenum">
              <a:rPr lang="en-US" smtClean="0"/>
              <a:t>5</a:t>
            </a:fld>
            <a:endParaRPr lang="en-US"/>
          </a:p>
        </p:txBody>
      </p:sp>
    </p:spTree>
    <p:extLst>
      <p:ext uri="{BB962C8B-B14F-4D97-AF65-F5344CB8AC3E}">
        <p14:creationId xmlns:p14="http://schemas.microsoft.com/office/powerpoint/2010/main" val="698365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6EEA8B4-8056-4D7F-A777-28198A08E60F}" type="slidenum">
              <a:rPr lang="en-US" smtClean="0"/>
              <a:t>6</a:t>
            </a:fld>
            <a:endParaRPr lang="en-US"/>
          </a:p>
        </p:txBody>
      </p:sp>
    </p:spTree>
    <p:extLst>
      <p:ext uri="{BB962C8B-B14F-4D97-AF65-F5344CB8AC3E}">
        <p14:creationId xmlns:p14="http://schemas.microsoft.com/office/powerpoint/2010/main" val="3379580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Then consider that even when therapists are available, the cost is often prohibitive, both because of limitations in insurance coverage for mental health services and for the many people from vulnerable groups that do not have insurance</a:t>
            </a:r>
          </a:p>
          <a:p>
            <a:endParaRPr lang="en-US" baseline="0" dirty="0"/>
          </a:p>
          <a:p>
            <a:r>
              <a:rPr lang="en-US" baseline="0" dirty="0"/>
              <a:t>Then consider the perceptions of stigma associated with seeking out help for mental illness and the perceived challenge of talking about the most intimate and personal details of your life with someone else.</a:t>
            </a:r>
          </a:p>
          <a:p>
            <a:endParaRPr lang="en-US" baseline="0" dirty="0"/>
          </a:p>
          <a:p>
            <a:r>
              <a:rPr lang="en-US" baseline="0" dirty="0"/>
              <a:t>Finally, consider that this same system is largely responsible for not only treatment but initial identification of mental illness.  And that we often rely on the patient to first recognize themselves that they need help and seek services.</a:t>
            </a:r>
          </a:p>
          <a:p>
            <a:endParaRPr lang="en-US" baseline="0" dirty="0"/>
          </a:p>
          <a:p>
            <a:r>
              <a:rPr lang="en-US" baseline="0" dirty="0"/>
              <a:t>All of these issues combine to make the practical capacity of our mental health system too low to meet the need.</a:t>
            </a:r>
            <a:endParaRPr lang="en-US" dirty="0"/>
          </a:p>
        </p:txBody>
      </p:sp>
      <p:sp>
        <p:nvSpPr>
          <p:cNvPr id="4" name="Slide Number Placeholder 3"/>
          <p:cNvSpPr>
            <a:spLocks noGrp="1"/>
          </p:cNvSpPr>
          <p:nvPr>
            <p:ph type="sldNum" sz="quarter" idx="10"/>
          </p:nvPr>
        </p:nvSpPr>
        <p:spPr/>
        <p:txBody>
          <a:bodyPr/>
          <a:lstStyle/>
          <a:p>
            <a:fld id="{96EEA8B4-8056-4D7F-A777-28198A08E60F}" type="slidenum">
              <a:rPr lang="en-US" smtClean="0"/>
              <a:t>7</a:t>
            </a:fld>
            <a:endParaRPr lang="en-US"/>
          </a:p>
        </p:txBody>
      </p:sp>
    </p:spTree>
    <p:extLst>
      <p:ext uri="{BB962C8B-B14F-4D97-AF65-F5344CB8AC3E}">
        <p14:creationId xmlns:p14="http://schemas.microsoft.com/office/powerpoint/2010/main" val="3858713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think we are poised for a paradigm</a:t>
            </a:r>
            <a:r>
              <a:rPr lang="en-US" baseline="0" dirty="0"/>
              <a:t> shift in the treatments that we provide and the methods by which they are provided.</a:t>
            </a:r>
          </a:p>
          <a:p>
            <a:endParaRPr lang="en-US" baseline="0" dirty="0"/>
          </a:p>
          <a:p>
            <a:r>
              <a:rPr lang="en-US" baseline="0" dirty="0"/>
              <a:t>Specifically, I believe that AI, machine learning and related technologies are on the verge of producing a disruptive change in how we identify and treat psychiatric disorders.  </a:t>
            </a:r>
          </a:p>
          <a:p>
            <a:endParaRPr lang="en-US" baseline="0" dirty="0"/>
          </a:p>
          <a:p>
            <a:r>
              <a:rPr lang="en-US" baseline="0" dirty="0"/>
              <a:t>There are a number of related efforts in this area but I want to highlight two efforts that are far enough along to generate some excitement.</a:t>
            </a:r>
          </a:p>
          <a:p>
            <a:endParaRPr lang="en-US" baseline="0" dirty="0"/>
          </a:p>
          <a:p>
            <a:r>
              <a:rPr lang="en-US" baseline="0" dirty="0"/>
              <a:t>Talk about each briefly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 want to propose that a key feature of these new approaches is that they SCALE very well to increase capacity to provide interventions.  And with adequate SCALE, their effectiveness can be modest and they will still provide substantial aggregate benefit to reduce suffering from a population  health perspective.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Can address: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cost [b/c they are inexpensive to implement and may reduce need of expensive time from therapists]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stigma (private, self directed)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Aid early diagnosis (efficient/massive diagnosis)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Improve effectiveness (could improve interventions by adapting to the person and moment in time)</a:t>
            </a:r>
            <a:endParaRPr lang="en-US" dirty="0"/>
          </a:p>
          <a:p>
            <a:endParaRPr lang="en-US" dirty="0"/>
          </a:p>
          <a:p>
            <a:r>
              <a:rPr lang="en-US" dirty="0"/>
              <a:t>I also want to emphasize that I am not talking about replacing human</a:t>
            </a:r>
            <a:r>
              <a:rPr lang="en-US" baseline="0" dirty="0"/>
              <a:t> therapists.    These are primarily new tools that clinicians can use to supplement or augment the mental health services that they are providing.</a:t>
            </a:r>
          </a:p>
        </p:txBody>
      </p:sp>
      <p:sp>
        <p:nvSpPr>
          <p:cNvPr id="4" name="Slide Number Placeholder 3"/>
          <p:cNvSpPr>
            <a:spLocks noGrp="1"/>
          </p:cNvSpPr>
          <p:nvPr>
            <p:ph type="sldNum" sz="quarter" idx="10"/>
          </p:nvPr>
        </p:nvSpPr>
        <p:spPr/>
        <p:txBody>
          <a:bodyPr/>
          <a:lstStyle/>
          <a:p>
            <a:fld id="{96EEA8B4-8056-4D7F-A777-28198A08E60F}" type="slidenum">
              <a:rPr lang="en-US" smtClean="0"/>
              <a:t>8</a:t>
            </a:fld>
            <a:endParaRPr lang="en-US"/>
          </a:p>
        </p:txBody>
      </p:sp>
    </p:spTree>
    <p:extLst>
      <p:ext uri="{BB962C8B-B14F-4D97-AF65-F5344CB8AC3E}">
        <p14:creationId xmlns:p14="http://schemas.microsoft.com/office/powerpoint/2010/main" val="3325471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a:t>
            </a:r>
            <a:r>
              <a:rPr lang="en-US" baseline="0" dirty="0"/>
              <a:t> lab is collaborating with colleagues in the Center for Health Enhancement Support Systems (or CHESS) to work on mHealth app development for continuing care.   </a:t>
            </a:r>
          </a:p>
          <a:p>
            <a:endParaRPr lang="en-US" baseline="0" dirty="0"/>
          </a:p>
          <a:p>
            <a:r>
              <a:rPr lang="en-US" baseline="0" dirty="0"/>
              <a:t>CHESS is developing innovative health systems to optimize individuals' health behaviors, quality of life, and access to services.  They have developed apps to support patients with cancer, asthma and other chronic diseases but we are helping them specifically on developing a continuing care system for addiction, that they refer to as A-CHESS.</a:t>
            </a:r>
          </a:p>
          <a:p>
            <a:endParaRPr lang="en-US" baseline="0" dirty="0"/>
          </a:p>
          <a:p>
            <a:r>
              <a:rPr lang="en-US" baseline="0" dirty="0"/>
              <a:t>[SHOW VIDEO]</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96EEA8B4-8056-4D7F-A777-28198A08E60F}" type="slidenum">
              <a:rPr lang="en-US" smtClean="0"/>
              <a:t>9</a:t>
            </a:fld>
            <a:endParaRPr lang="en-US"/>
          </a:p>
        </p:txBody>
      </p:sp>
    </p:spTree>
    <p:extLst>
      <p:ext uri="{BB962C8B-B14F-4D97-AF65-F5344CB8AC3E}">
        <p14:creationId xmlns:p14="http://schemas.microsoft.com/office/powerpoint/2010/main" val="1703116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EEA8B4-8056-4D7F-A777-28198A08E60F}" type="slidenum">
              <a:rPr lang="en-US" smtClean="0"/>
              <a:t>11</a:t>
            </a:fld>
            <a:endParaRPr lang="en-US"/>
          </a:p>
        </p:txBody>
      </p:sp>
    </p:spTree>
    <p:extLst>
      <p:ext uri="{BB962C8B-B14F-4D97-AF65-F5344CB8AC3E}">
        <p14:creationId xmlns:p14="http://schemas.microsoft.com/office/powerpoint/2010/main" val="2786108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517194B-517E-472D-9417-AE805CF13879}"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9E0C7-8CB0-4BC3-8A03-3C47EFE75864}" type="slidenum">
              <a:rPr lang="en-US" smtClean="0"/>
              <a:t>‹#›</a:t>
            </a:fld>
            <a:endParaRPr lang="en-US"/>
          </a:p>
        </p:txBody>
      </p:sp>
    </p:spTree>
    <p:extLst>
      <p:ext uri="{BB962C8B-B14F-4D97-AF65-F5344CB8AC3E}">
        <p14:creationId xmlns:p14="http://schemas.microsoft.com/office/powerpoint/2010/main" val="3927543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17194B-517E-472D-9417-AE805CF13879}"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9E0C7-8CB0-4BC3-8A03-3C47EFE75864}" type="slidenum">
              <a:rPr lang="en-US" smtClean="0"/>
              <a:t>‹#›</a:t>
            </a:fld>
            <a:endParaRPr lang="en-US"/>
          </a:p>
        </p:txBody>
      </p:sp>
    </p:spTree>
    <p:extLst>
      <p:ext uri="{BB962C8B-B14F-4D97-AF65-F5344CB8AC3E}">
        <p14:creationId xmlns:p14="http://schemas.microsoft.com/office/powerpoint/2010/main" val="1483772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17194B-517E-472D-9417-AE805CF13879}"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9E0C7-8CB0-4BC3-8A03-3C47EFE75864}" type="slidenum">
              <a:rPr lang="en-US" smtClean="0"/>
              <a:t>‹#›</a:t>
            </a:fld>
            <a:endParaRPr lang="en-US"/>
          </a:p>
        </p:txBody>
      </p:sp>
    </p:spTree>
    <p:extLst>
      <p:ext uri="{BB962C8B-B14F-4D97-AF65-F5344CB8AC3E}">
        <p14:creationId xmlns:p14="http://schemas.microsoft.com/office/powerpoint/2010/main" val="3345539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17194B-517E-472D-9417-AE805CF13879}"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9E0C7-8CB0-4BC3-8A03-3C47EFE75864}" type="slidenum">
              <a:rPr lang="en-US" smtClean="0"/>
              <a:t>‹#›</a:t>
            </a:fld>
            <a:endParaRPr lang="en-US"/>
          </a:p>
        </p:txBody>
      </p:sp>
    </p:spTree>
    <p:extLst>
      <p:ext uri="{BB962C8B-B14F-4D97-AF65-F5344CB8AC3E}">
        <p14:creationId xmlns:p14="http://schemas.microsoft.com/office/powerpoint/2010/main" val="219880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17194B-517E-472D-9417-AE805CF13879}"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9E0C7-8CB0-4BC3-8A03-3C47EFE75864}" type="slidenum">
              <a:rPr lang="en-US" smtClean="0"/>
              <a:t>‹#›</a:t>
            </a:fld>
            <a:endParaRPr lang="en-US"/>
          </a:p>
        </p:txBody>
      </p:sp>
    </p:spTree>
    <p:extLst>
      <p:ext uri="{BB962C8B-B14F-4D97-AF65-F5344CB8AC3E}">
        <p14:creationId xmlns:p14="http://schemas.microsoft.com/office/powerpoint/2010/main" val="2011035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17194B-517E-472D-9417-AE805CF13879}" type="datetimeFigureOut">
              <a:rPr lang="en-US" smtClean="0"/>
              <a:t>4/20/2021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9E0C7-8CB0-4BC3-8A03-3C47EFE75864}" type="slidenum">
              <a:rPr lang="en-US" smtClean="0"/>
              <a:t>‹#›</a:t>
            </a:fld>
            <a:endParaRPr lang="en-US"/>
          </a:p>
        </p:txBody>
      </p:sp>
    </p:spTree>
    <p:extLst>
      <p:ext uri="{BB962C8B-B14F-4D97-AF65-F5344CB8AC3E}">
        <p14:creationId xmlns:p14="http://schemas.microsoft.com/office/powerpoint/2010/main" val="1466911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17194B-517E-472D-9417-AE805CF13879}" type="datetimeFigureOut">
              <a:rPr lang="en-US" smtClean="0"/>
              <a:t>4/20/2021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9E0C7-8CB0-4BC3-8A03-3C47EFE75864}" type="slidenum">
              <a:rPr lang="en-US" smtClean="0"/>
              <a:t>‹#›</a:t>
            </a:fld>
            <a:endParaRPr lang="en-US"/>
          </a:p>
        </p:txBody>
      </p:sp>
    </p:spTree>
    <p:extLst>
      <p:ext uri="{BB962C8B-B14F-4D97-AF65-F5344CB8AC3E}">
        <p14:creationId xmlns:p14="http://schemas.microsoft.com/office/powerpoint/2010/main" val="3206078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17194B-517E-472D-9417-AE805CF13879}" type="datetimeFigureOut">
              <a:rPr lang="en-US" smtClean="0"/>
              <a:t>4/20/2021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9E0C7-8CB0-4BC3-8A03-3C47EFE75864}" type="slidenum">
              <a:rPr lang="en-US" smtClean="0"/>
              <a:t>‹#›</a:t>
            </a:fld>
            <a:endParaRPr lang="en-US"/>
          </a:p>
        </p:txBody>
      </p:sp>
    </p:spTree>
    <p:extLst>
      <p:ext uri="{BB962C8B-B14F-4D97-AF65-F5344CB8AC3E}">
        <p14:creationId xmlns:p14="http://schemas.microsoft.com/office/powerpoint/2010/main" val="748384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17194B-517E-472D-9417-AE805CF13879}" type="datetimeFigureOut">
              <a:rPr lang="en-US" smtClean="0"/>
              <a:t>4/20/2021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9E0C7-8CB0-4BC3-8A03-3C47EFE75864}" type="slidenum">
              <a:rPr lang="en-US" smtClean="0"/>
              <a:t>‹#›</a:t>
            </a:fld>
            <a:endParaRPr lang="en-US"/>
          </a:p>
        </p:txBody>
      </p:sp>
    </p:spTree>
    <p:extLst>
      <p:ext uri="{BB962C8B-B14F-4D97-AF65-F5344CB8AC3E}">
        <p14:creationId xmlns:p14="http://schemas.microsoft.com/office/powerpoint/2010/main" val="1394322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7194B-517E-472D-9417-AE805CF13879}" type="datetimeFigureOut">
              <a:rPr lang="en-US" smtClean="0"/>
              <a:t>4/20/2021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9E0C7-8CB0-4BC3-8A03-3C47EFE75864}" type="slidenum">
              <a:rPr lang="en-US" smtClean="0"/>
              <a:t>‹#›</a:t>
            </a:fld>
            <a:endParaRPr lang="en-US"/>
          </a:p>
        </p:txBody>
      </p:sp>
    </p:spTree>
    <p:extLst>
      <p:ext uri="{BB962C8B-B14F-4D97-AF65-F5344CB8AC3E}">
        <p14:creationId xmlns:p14="http://schemas.microsoft.com/office/powerpoint/2010/main" val="1800473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17194B-517E-472D-9417-AE805CF13879}" type="datetimeFigureOut">
              <a:rPr lang="en-US" smtClean="0"/>
              <a:t>4/20/2021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9E0C7-8CB0-4BC3-8A03-3C47EFE75864}" type="slidenum">
              <a:rPr lang="en-US" smtClean="0"/>
              <a:t>‹#›</a:t>
            </a:fld>
            <a:endParaRPr lang="en-US"/>
          </a:p>
        </p:txBody>
      </p:sp>
    </p:spTree>
    <p:extLst>
      <p:ext uri="{BB962C8B-B14F-4D97-AF65-F5344CB8AC3E}">
        <p14:creationId xmlns:p14="http://schemas.microsoft.com/office/powerpoint/2010/main" val="1857578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17194B-517E-472D-9417-AE805CF13879}" type="datetimeFigureOut">
              <a:rPr lang="en-US" smtClean="0"/>
              <a:t>4/20/2021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89E0C7-8CB0-4BC3-8A03-3C47EFE75864}" type="slidenum">
              <a:rPr lang="en-US" smtClean="0"/>
              <a:t>‹#›</a:t>
            </a:fld>
            <a:endParaRPr lang="en-US"/>
          </a:p>
        </p:txBody>
      </p:sp>
    </p:spTree>
    <p:extLst>
      <p:ext uri="{BB962C8B-B14F-4D97-AF65-F5344CB8AC3E}">
        <p14:creationId xmlns:p14="http://schemas.microsoft.com/office/powerpoint/2010/main" val="1579523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go.wisc.edu/arc"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gif"/><Relationship Id="rId7" Type="http://schemas.openxmlformats.org/officeDocument/2006/relationships/image" Target="../media/image23.png"/><Relationship Id="rId2" Type="http://schemas.openxmlformats.org/officeDocument/2006/relationships/image" Target="../media/image19.jpg"/><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13.jpg"/><Relationship Id="rId4" Type="http://schemas.openxmlformats.org/officeDocument/2006/relationships/image" Target="../media/image21.jpg"/></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6.png"/><Relationship Id="rId4" Type="http://schemas.openxmlformats.org/officeDocument/2006/relationships/image" Target="../media/image26.svg"/></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20.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youtu.be/PklpufxlhN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5525" y="5943600"/>
            <a:ext cx="2262987" cy="914400"/>
          </a:xfrm>
          <a:prstGeom prst="rect">
            <a:avLst/>
          </a:prstGeom>
        </p:spPr>
      </p:pic>
      <p:sp>
        <p:nvSpPr>
          <p:cNvPr id="7" name="Rectangle 3"/>
          <p:cNvSpPr txBox="1">
            <a:spLocks noChangeArrowheads="1"/>
          </p:cNvSpPr>
          <p:nvPr/>
        </p:nvSpPr>
        <p:spPr bwMode="auto">
          <a:xfrm>
            <a:off x="1" y="0"/>
            <a:ext cx="121785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0"/>
              </a:spcBef>
              <a:spcAft>
                <a:spcPct val="0"/>
              </a:spcAft>
              <a:defRPr sz="2800" b="1" u="sng">
                <a:solidFill>
                  <a:srgbClr val="0000FF"/>
                </a:solidFill>
                <a:latin typeface="+mn-lt"/>
                <a:ea typeface="+mn-ea"/>
                <a:cs typeface="+mn-cs"/>
              </a:defRPr>
            </a:lvl1pPr>
            <a:lvl2pPr marL="742950" indent="-285750" algn="l" rtl="0" eaLnBrk="0" fontAlgn="base" hangingPunct="0">
              <a:spcBef>
                <a:spcPct val="0"/>
              </a:spcBef>
              <a:spcAft>
                <a:spcPct val="0"/>
              </a:spcAft>
              <a:buChar char="o"/>
              <a:defRPr sz="2400" b="1">
                <a:solidFill>
                  <a:schemeClr val="tx1"/>
                </a:solidFill>
                <a:latin typeface="+mn-lt"/>
              </a:defRPr>
            </a:lvl2pPr>
            <a:lvl3pPr marL="1143000" indent="-228600" algn="l" rtl="0" eaLnBrk="0" fontAlgn="base" hangingPunct="0">
              <a:spcBef>
                <a:spcPct val="0"/>
              </a:spcBef>
              <a:spcAft>
                <a:spcPct val="0"/>
              </a:spcAft>
              <a:buFont typeface="Wingdings" pitchFamily="2" charset="2"/>
              <a:buChar char="Ø"/>
              <a:defRPr sz="2000" b="1">
                <a:solidFill>
                  <a:schemeClr val="tx1"/>
                </a:solidFill>
                <a:latin typeface="+mn-lt"/>
              </a:defRPr>
            </a:lvl3pPr>
            <a:lvl4pPr marL="1600200" indent="-228600" algn="l" rtl="0" eaLnBrk="0" fontAlgn="base" hangingPunct="0">
              <a:spcBef>
                <a:spcPct val="0"/>
              </a:spcBef>
              <a:spcAft>
                <a:spcPct val="0"/>
              </a:spcAft>
              <a:buFont typeface="Wingdings" pitchFamily="2" charset="2"/>
              <a:buChar char="ü"/>
              <a:defRPr sz="1600" b="1">
                <a:solidFill>
                  <a:schemeClr val="tx1"/>
                </a:solidFill>
                <a:latin typeface="+mn-lt"/>
              </a:defRPr>
            </a:lvl4pPr>
            <a:lvl5pPr marL="2057400" indent="-228600" algn="l" rtl="0" eaLnBrk="0" fontAlgn="base" hangingPunct="0">
              <a:spcBef>
                <a:spcPct val="0"/>
              </a:spcBef>
              <a:spcAft>
                <a:spcPct val="0"/>
              </a:spcAft>
              <a:buChar char="»"/>
              <a:defRPr sz="1200" b="1">
                <a:solidFill>
                  <a:schemeClr val="tx1"/>
                </a:solidFill>
                <a:latin typeface="+mn-lt"/>
              </a:defRPr>
            </a:lvl5pPr>
            <a:lvl6pPr marL="2514600" indent="-228600" algn="l" rtl="0" fontAlgn="base">
              <a:spcBef>
                <a:spcPct val="0"/>
              </a:spcBef>
              <a:spcAft>
                <a:spcPct val="0"/>
              </a:spcAft>
              <a:buChar char="»"/>
              <a:defRPr sz="1200" b="1">
                <a:solidFill>
                  <a:schemeClr val="tx1"/>
                </a:solidFill>
                <a:latin typeface="+mn-lt"/>
              </a:defRPr>
            </a:lvl6pPr>
            <a:lvl7pPr marL="2971800" indent="-228600" algn="l" rtl="0" fontAlgn="base">
              <a:spcBef>
                <a:spcPct val="0"/>
              </a:spcBef>
              <a:spcAft>
                <a:spcPct val="0"/>
              </a:spcAft>
              <a:buChar char="»"/>
              <a:defRPr sz="1200" b="1">
                <a:solidFill>
                  <a:schemeClr val="tx1"/>
                </a:solidFill>
                <a:latin typeface="+mn-lt"/>
              </a:defRPr>
            </a:lvl7pPr>
            <a:lvl8pPr marL="3429000" indent="-228600" algn="l" rtl="0" fontAlgn="base">
              <a:spcBef>
                <a:spcPct val="0"/>
              </a:spcBef>
              <a:spcAft>
                <a:spcPct val="0"/>
              </a:spcAft>
              <a:buChar char="»"/>
              <a:defRPr sz="1200" b="1">
                <a:solidFill>
                  <a:schemeClr val="tx1"/>
                </a:solidFill>
                <a:latin typeface="+mn-lt"/>
              </a:defRPr>
            </a:lvl8pPr>
            <a:lvl9pPr marL="3886200" indent="-228600" algn="l" rtl="0" fontAlgn="base">
              <a:spcBef>
                <a:spcPct val="0"/>
              </a:spcBef>
              <a:spcAft>
                <a:spcPct val="0"/>
              </a:spcAft>
              <a:buChar char="»"/>
              <a:defRPr sz="1200" b="1">
                <a:solidFill>
                  <a:schemeClr val="tx1"/>
                </a:solidFill>
                <a:latin typeface="+mn-lt"/>
              </a:defRPr>
            </a:lvl9pPr>
          </a:lstStyle>
          <a:p>
            <a:pPr marL="0" lvl="0" indent="0" algn="r" eaLnBrk="1" hangingPunct="1">
              <a:defRPr/>
            </a:pPr>
            <a:r>
              <a:rPr lang="en-US" sz="4400" u="none" kern="0" dirty="0">
                <a:effectLst>
                  <a:outerShdw blurRad="38100" dist="38100" dir="2700000" algn="tl">
                    <a:srgbClr val="C0C0C0"/>
                  </a:outerShdw>
                </a:effectLst>
                <a:latin typeface="Times New Roman" pitchFamily="18" charset="0"/>
              </a:rPr>
              <a:t>Personal Sensing for Harm Reduction and Precision Mental Healthcare in Substance Use Disorders</a:t>
            </a:r>
            <a:endParaRPr kumimoji="0" lang="en-US" sz="2400" b="1" i="0" u="none" strike="noStrike" kern="0" cap="none" spc="0" normalizeH="0" baseline="0" noProof="0" dirty="0">
              <a:ln>
                <a:noFill/>
              </a:ln>
              <a:solidFill>
                <a:srgbClr val="000000"/>
              </a:solidFill>
              <a:effectLst/>
              <a:uLnTx/>
              <a:uFillTx/>
              <a:latin typeface="Times New Roman" pitchFamily="18" charset="0"/>
              <a:ea typeface="+mn-ea"/>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dirty="0" smtClean="0">
              <a:ln>
                <a:noFill/>
              </a:ln>
              <a:solidFill>
                <a:srgbClr val="000000"/>
              </a:solidFill>
              <a:effectLst/>
              <a:uLnTx/>
              <a:uFillTx/>
              <a:latin typeface="Times New Roman" pitchFamily="18" charset="0"/>
              <a:ea typeface="+mn-ea"/>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lang="en-US" sz="2400" u="none" kern="0" dirty="0">
              <a:solidFill>
                <a:srgbClr val="000000"/>
              </a:solidFill>
              <a:latin typeface="Times New Roman" pitchFamily="18" charset="0"/>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smtClean="0">
                <a:ln>
                  <a:noFill/>
                </a:ln>
                <a:solidFill>
                  <a:srgbClr val="000000"/>
                </a:solidFill>
                <a:effectLst/>
                <a:uLnTx/>
                <a:uFillTx/>
                <a:latin typeface="Times New Roman" pitchFamily="18" charset="0"/>
                <a:ea typeface="+mn-ea"/>
                <a:cs typeface="+mn-cs"/>
              </a:rPr>
              <a:t>John </a:t>
            </a:r>
            <a:r>
              <a:rPr kumimoji="0" lang="en-US" sz="2400" b="1" i="0" u="none" strike="noStrike" kern="0" cap="none" spc="0" normalizeH="0" baseline="0" noProof="0" dirty="0">
                <a:ln>
                  <a:noFill/>
                </a:ln>
                <a:solidFill>
                  <a:srgbClr val="000000"/>
                </a:solidFill>
                <a:effectLst/>
                <a:uLnTx/>
                <a:uFillTx/>
                <a:latin typeface="Times New Roman" pitchFamily="18" charset="0"/>
                <a:ea typeface="+mn-ea"/>
                <a:cs typeface="+mn-cs"/>
              </a:rPr>
              <a:t>J. Curtin, PhD </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Times New Roman" pitchFamily="18" charset="0"/>
                <a:ea typeface="+mn-ea"/>
                <a:cs typeface="+mn-cs"/>
              </a:rPr>
              <a:t>jjcurtin@wisc.edu</a:t>
            </a:r>
          </a:p>
          <a:p>
            <a:pPr marL="0" lvl="0" indent="0" algn="r" eaLnBrk="1" hangingPunct="1">
              <a:defRPr/>
            </a:pPr>
            <a:r>
              <a:rPr lang="en-US" sz="2400" u="none" kern="0" dirty="0">
                <a:solidFill>
                  <a:srgbClr val="000000"/>
                </a:solidFill>
                <a:latin typeface="Times New Roman" pitchFamily="18" charset="0"/>
                <a:hlinkClick r:id="rId4"/>
              </a:rPr>
              <a:t>http://go.wisc.edu/arc</a:t>
            </a:r>
            <a:endParaRPr lang="en-US" sz="2400" u="none" kern="0" dirty="0">
              <a:solidFill>
                <a:srgbClr val="000000"/>
              </a:solidFill>
              <a:latin typeface="Times New Roman" pitchFamily="18"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3" y="1611086"/>
            <a:ext cx="7023213" cy="5246914"/>
          </a:xfrm>
          <a:prstGeom prst="rect">
            <a:avLst/>
          </a:prstGeom>
        </p:spPr>
      </p:pic>
    </p:spTree>
    <p:extLst>
      <p:ext uri="{BB962C8B-B14F-4D97-AF65-F5344CB8AC3E}">
        <p14:creationId xmlns:p14="http://schemas.microsoft.com/office/powerpoint/2010/main" val="7892890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RCT Evidence of A-CHESS Efficacy</a:t>
            </a:r>
          </a:p>
        </p:txBody>
      </p:sp>
      <p:sp>
        <p:nvSpPr>
          <p:cNvPr id="6" name="TextBox 5"/>
          <p:cNvSpPr txBox="1"/>
          <p:nvPr/>
        </p:nvSpPr>
        <p:spPr>
          <a:xfrm>
            <a:off x="9524" y="714374"/>
            <a:ext cx="12168987" cy="4832092"/>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N=349; recruited from residential care for AUD</a:t>
            </a:r>
          </a:p>
          <a:p>
            <a:pPr marL="457200" indent="-457200">
              <a:buFont typeface="Wingdings" panose="05000000000000000000" pitchFamily="2" charset="2"/>
              <a:buChar char="ü"/>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Randomly assigned to A-CHESS vs. TAU for 8 months</a:t>
            </a:r>
          </a:p>
          <a:p>
            <a:pPr marL="457200" indent="-457200">
              <a:buFont typeface="Wingdings" panose="05000000000000000000" pitchFamily="2" charset="2"/>
              <a:buChar char="ü"/>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Follow-ups at 4, 8, and 12 months</a:t>
            </a:r>
          </a:p>
          <a:p>
            <a:pPr marL="457200" indent="-457200">
              <a:buFont typeface="Wingdings" panose="05000000000000000000" pitchFamily="2" charset="2"/>
              <a:buChar char="ü"/>
            </a:pPr>
            <a:endParaRPr lang="en-US" sz="2800" b="1"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ü"/>
            </a:pPr>
            <a:r>
              <a:rPr lang="en-US" sz="2800" b="1" dirty="0">
                <a:solidFill>
                  <a:srgbClr val="0070C0"/>
                </a:solidFill>
                <a:latin typeface="Arial" panose="020B0604020202020204" pitchFamily="34" charset="0"/>
                <a:cs typeface="Arial" panose="020B0604020202020204" pitchFamily="34" charset="0"/>
              </a:rPr>
              <a:t>A-CHESS reduced risky drinking days &gt; 50%</a:t>
            </a:r>
          </a:p>
          <a:p>
            <a:pPr marL="914400" lvl="1" indent="-457200">
              <a:buFont typeface="Wingdings" panose="05000000000000000000" pitchFamily="2" charset="2"/>
              <a:buChar char="ü"/>
            </a:pPr>
            <a:endParaRPr lang="en-US" sz="2800" b="1" dirty="0">
              <a:solidFill>
                <a:srgbClr val="0070C0"/>
              </a:solidFill>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ü"/>
            </a:pPr>
            <a:r>
              <a:rPr lang="en-US" sz="2800" b="1" dirty="0">
                <a:solidFill>
                  <a:srgbClr val="0070C0"/>
                </a:solidFill>
                <a:latin typeface="Arial" panose="020B0604020202020204" pitchFamily="34" charset="0"/>
                <a:cs typeface="Arial" panose="020B0604020202020204" pitchFamily="34" charset="0"/>
              </a:rPr>
              <a:t>A-CHESS increased point prevalence abstinence (52% vs. 40%)</a:t>
            </a:r>
          </a:p>
          <a:p>
            <a:pPr marL="914400" lvl="1" indent="-457200">
              <a:buFont typeface="Wingdings" panose="05000000000000000000" pitchFamily="2" charset="2"/>
              <a:buChar char="q"/>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ü"/>
            </a:pP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05788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Patients Don‘t Self-monitor Well</a:t>
            </a:r>
          </a:p>
        </p:txBody>
      </p:sp>
      <p:sp>
        <p:nvSpPr>
          <p:cNvPr id="6" name="TextBox 5"/>
          <p:cNvSpPr txBox="1"/>
          <p:nvPr/>
        </p:nvSpPr>
        <p:spPr>
          <a:xfrm>
            <a:off x="47625" y="742949"/>
            <a:ext cx="11753850" cy="5693866"/>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SUD is a chronic relapsing disorder</a:t>
            </a:r>
          </a:p>
          <a:p>
            <a:pPr marL="457200" indent="-457200">
              <a:buFont typeface="Wingdings" panose="05000000000000000000" pitchFamily="2" charset="2"/>
              <a:buChar char="q"/>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Life-long risk monitoring is difficult</a:t>
            </a:r>
          </a:p>
          <a:p>
            <a:pPr marL="457200" indent="-457200">
              <a:buFont typeface="Wingdings" panose="05000000000000000000" pitchFamily="2" charset="2"/>
              <a:buChar char="q"/>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Patients often didn’t engage with A-CHESS prior to lapse/relapse</a:t>
            </a:r>
          </a:p>
          <a:p>
            <a:pPr marL="342900" indent="-342900">
              <a:buFont typeface="Wingdings" panose="05000000000000000000" pitchFamily="2" charset="2"/>
              <a:buChar char="ü"/>
            </a:pPr>
            <a:endParaRPr lang="en-US" sz="2800" b="1"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endParaRPr lang="en-US" sz="2800" b="1" dirty="0">
              <a:latin typeface="Arial" panose="020B0604020202020204" pitchFamily="34" charset="0"/>
              <a:cs typeface="Arial" panose="020B0604020202020204" pitchFamily="34" charset="0"/>
            </a:endParaRPr>
          </a:p>
          <a:p>
            <a:r>
              <a:rPr lang="en-US" sz="2800" b="1" dirty="0">
                <a:solidFill>
                  <a:srgbClr val="0070C0"/>
                </a:solidFill>
                <a:latin typeface="Arial" panose="020B0604020202020204" pitchFamily="34" charset="0"/>
                <a:cs typeface="Arial" panose="020B0604020202020204" pitchFamily="34" charset="0"/>
              </a:rPr>
              <a:t>GOAL: </a:t>
            </a: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Develop a sensitive lapse monitoring system and integrate it within A-CHESS</a:t>
            </a:r>
          </a:p>
          <a:p>
            <a:pPr marL="457200" indent="-457200">
              <a:buFont typeface="Wingdings" panose="05000000000000000000" pitchFamily="2" charset="2"/>
              <a:buChar char="q"/>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System can provide this information directly to patient and/or clinician</a:t>
            </a:r>
          </a:p>
        </p:txBody>
      </p:sp>
    </p:spTree>
    <p:extLst>
      <p:ext uri="{BB962C8B-B14F-4D97-AF65-F5344CB8AC3E}">
        <p14:creationId xmlns:p14="http://schemas.microsoft.com/office/powerpoint/2010/main" val="23318497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Study Design</a:t>
            </a:r>
          </a:p>
        </p:txBody>
      </p:sp>
      <p:sp>
        <p:nvSpPr>
          <p:cNvPr id="6" name="TextBox 5"/>
          <p:cNvSpPr txBox="1"/>
          <p:nvPr/>
        </p:nvSpPr>
        <p:spPr>
          <a:xfrm>
            <a:off x="47625" y="742949"/>
            <a:ext cx="11753850" cy="4401205"/>
          </a:xfrm>
          <a:prstGeom prst="rect">
            <a:avLst/>
          </a:prstGeom>
          <a:noFill/>
        </p:spPr>
        <p:txBody>
          <a:bodyPr wrap="square" rtlCol="0">
            <a:spAutoFit/>
          </a:bodyPr>
          <a:lstStyle/>
          <a:p>
            <a:pPr marL="342900" indent="-342900">
              <a:buFont typeface="Wingdings" panose="05000000000000000000" pitchFamily="2" charset="2"/>
              <a:buChar char="ü"/>
            </a:pPr>
            <a:r>
              <a:rPr lang="en-US" sz="2800" b="1" dirty="0">
                <a:latin typeface="Arial" panose="020B0604020202020204" pitchFamily="34" charset="0"/>
                <a:cs typeface="Arial" panose="020B0604020202020204" pitchFamily="34" charset="0"/>
              </a:rPr>
              <a:t>153 patients with AUD</a:t>
            </a:r>
          </a:p>
          <a:p>
            <a:pPr marL="342900" indent="-342900">
              <a:buFont typeface="Wingdings" panose="05000000000000000000" pitchFamily="2" charset="2"/>
              <a:buChar char="ü"/>
            </a:pPr>
            <a:endParaRPr lang="en-US" sz="2800" b="1"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r>
              <a:rPr lang="en-US" sz="2800" b="1" dirty="0">
                <a:latin typeface="Arial" panose="020B0604020202020204" pitchFamily="34" charset="0"/>
                <a:cs typeface="Arial" panose="020B0604020202020204" pitchFamily="34" charset="0"/>
              </a:rPr>
              <a:t>Early in recovery (1-8 weeks)</a:t>
            </a:r>
          </a:p>
          <a:p>
            <a:pPr marL="342900" indent="-342900">
              <a:buFont typeface="Wingdings" panose="05000000000000000000" pitchFamily="2" charset="2"/>
              <a:buChar char="ü"/>
            </a:pPr>
            <a:endParaRPr lang="en-US" sz="2800" b="1"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r>
              <a:rPr lang="en-US" sz="2800" b="1" dirty="0">
                <a:latin typeface="Arial" panose="020B0604020202020204" pitchFamily="34" charset="0"/>
                <a:cs typeface="Arial" panose="020B0604020202020204" pitchFamily="34" charset="0"/>
              </a:rPr>
              <a:t>Collect passive and active signals to predict lapse</a:t>
            </a:r>
          </a:p>
          <a:p>
            <a:pPr marL="342900" indent="-342900">
              <a:buFont typeface="Wingdings" panose="05000000000000000000" pitchFamily="2" charset="2"/>
              <a:buChar char="ü"/>
            </a:pPr>
            <a:endParaRPr lang="en-US" sz="2800" b="1"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r>
              <a:rPr lang="en-US" sz="2800" b="1" dirty="0">
                <a:latin typeface="Arial" panose="020B0604020202020204" pitchFamily="34" charset="0"/>
                <a:cs typeface="Arial" panose="020B0604020202020204" pitchFamily="34" charset="0"/>
              </a:rPr>
              <a:t>Follow for up to 3 months (90 daily observations of lapse per person;  ~13,500 cases)</a:t>
            </a:r>
          </a:p>
          <a:p>
            <a:pPr marL="342900" indent="-342900">
              <a:buFont typeface="Wingdings" panose="05000000000000000000" pitchFamily="2" charset="2"/>
              <a:buChar char="ü"/>
            </a:pPr>
            <a:endParaRPr lang="en-US" sz="2800" b="1"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r>
              <a:rPr lang="en-US" sz="2800" b="1" dirty="0">
                <a:latin typeface="Arial" panose="020B0604020202020204" pitchFamily="34" charset="0"/>
                <a:cs typeface="Arial" panose="020B0604020202020204" pitchFamily="34" charset="0"/>
              </a:rPr>
              <a:t> Predict future probability of lapse by day (hour, week?)</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3150" y="4810125"/>
            <a:ext cx="2228850" cy="2047875"/>
          </a:xfrm>
          <a:prstGeom prst="rect">
            <a:avLst/>
          </a:prstGeom>
        </p:spPr>
      </p:pic>
    </p:spTree>
    <p:extLst>
      <p:ext uri="{BB962C8B-B14F-4D97-AF65-F5344CB8AC3E}">
        <p14:creationId xmlns:p14="http://schemas.microsoft.com/office/powerpoint/2010/main" val="10823538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Available Data Signals</a:t>
            </a:r>
          </a:p>
        </p:txBody>
      </p:sp>
      <p:sp>
        <p:nvSpPr>
          <p:cNvPr id="6" name="TextBox 5"/>
          <p:cNvSpPr txBox="1"/>
          <p:nvPr/>
        </p:nvSpPr>
        <p:spPr>
          <a:xfrm>
            <a:off x="47625" y="742949"/>
            <a:ext cx="11753850" cy="6186309"/>
          </a:xfrm>
          <a:prstGeom prst="rect">
            <a:avLst/>
          </a:prstGeom>
          <a:noFill/>
        </p:spPr>
        <p:txBody>
          <a:bodyPr wrap="square" rtlCol="0">
            <a:spAutoFit/>
          </a:bodyPr>
          <a:lstStyle/>
          <a:p>
            <a:r>
              <a:rPr lang="en-US" sz="2400" b="1" u="sng" dirty="0">
                <a:solidFill>
                  <a:srgbClr val="0070C0"/>
                </a:solidFill>
                <a:latin typeface="Arial" panose="020B0604020202020204" pitchFamily="34" charset="0"/>
                <a:cs typeface="Arial" panose="020B0604020202020204" pitchFamily="34" charset="0"/>
              </a:rPr>
              <a:t>Active signals</a:t>
            </a:r>
          </a:p>
          <a:p>
            <a:pPr lvl="1"/>
            <a:r>
              <a:rPr lang="en-US" sz="2400" b="1" dirty="0">
                <a:latin typeface="Arial" panose="020B0604020202020204" pitchFamily="34" charset="0"/>
                <a:cs typeface="Arial" panose="020B0604020202020204" pitchFamily="34" charset="0"/>
              </a:rPr>
              <a:t>Static trait self-report measures (1X at study start)</a:t>
            </a:r>
          </a:p>
          <a:p>
            <a:pPr lvl="1"/>
            <a:endParaRPr lang="en-US" sz="1200" b="1" dirty="0">
              <a:latin typeface="Arial" panose="020B0604020202020204" pitchFamily="34" charset="0"/>
              <a:cs typeface="Arial" panose="020B0604020202020204" pitchFamily="34" charset="0"/>
            </a:endParaRPr>
          </a:p>
          <a:p>
            <a:pPr lvl="1"/>
            <a:r>
              <a:rPr lang="en-US" sz="2400" b="1" dirty="0">
                <a:latin typeface="Arial" panose="020B0604020202020204" pitchFamily="34" charset="0"/>
                <a:cs typeface="Arial" panose="020B0604020202020204" pitchFamily="34" charset="0"/>
              </a:rPr>
              <a:t>Temporally coarse self-report (3X - monthly)</a:t>
            </a:r>
          </a:p>
          <a:p>
            <a:pPr lvl="1"/>
            <a:endParaRPr lang="en-US" sz="1200" b="1" dirty="0">
              <a:latin typeface="Arial" panose="020B0604020202020204" pitchFamily="34" charset="0"/>
              <a:cs typeface="Arial" panose="020B0604020202020204" pitchFamily="34" charset="0"/>
            </a:endParaRPr>
          </a:p>
          <a:p>
            <a:pPr lvl="1"/>
            <a:r>
              <a:rPr lang="en-US" sz="2400" b="1" dirty="0">
                <a:latin typeface="Arial" panose="020B0604020202020204" pitchFamily="34" charset="0"/>
                <a:cs typeface="Arial" panose="020B0604020202020204" pitchFamily="34" charset="0"/>
              </a:rPr>
              <a:t>Temporally precise self-report</a:t>
            </a:r>
          </a:p>
          <a:p>
            <a:pPr lvl="1"/>
            <a:r>
              <a:rPr lang="en-US" sz="2400" b="1" dirty="0">
                <a:latin typeface="Arial" panose="020B0604020202020204" pitchFamily="34" charset="0"/>
                <a:cs typeface="Arial" panose="020B0604020202020204" pitchFamily="34" charset="0"/>
              </a:rPr>
              <a:t>	4X daily ecological momentary assessments</a:t>
            </a:r>
          </a:p>
          <a:p>
            <a:pPr lvl="1"/>
            <a:r>
              <a:rPr lang="en-US" sz="2400" b="1" dirty="0">
                <a:latin typeface="Arial" panose="020B0604020202020204" pitchFamily="34" charset="0"/>
                <a:cs typeface="Arial" panose="020B0604020202020204" pitchFamily="34" charset="0"/>
              </a:rPr>
              <a:t>	1X daily (morning) audio check-ins (text and audio signal)</a:t>
            </a:r>
          </a:p>
          <a:p>
            <a:endParaRPr lang="en-US" sz="1200" b="1" dirty="0">
              <a:latin typeface="Arial" panose="020B0604020202020204" pitchFamily="34" charset="0"/>
              <a:cs typeface="Arial" panose="020B0604020202020204" pitchFamily="34" charset="0"/>
            </a:endParaRPr>
          </a:p>
          <a:p>
            <a:r>
              <a:rPr lang="en-US" sz="2400" b="1" u="sng" dirty="0">
                <a:solidFill>
                  <a:srgbClr val="0070C0"/>
                </a:solidFill>
                <a:latin typeface="Arial" panose="020B0604020202020204" pitchFamily="34" charset="0"/>
                <a:cs typeface="Arial" panose="020B0604020202020204" pitchFamily="34" charset="0"/>
              </a:rPr>
              <a:t>Passive signals</a:t>
            </a:r>
          </a:p>
          <a:p>
            <a:r>
              <a:rPr lang="en-US" sz="2400" b="1" dirty="0">
                <a:latin typeface="Arial" panose="020B0604020202020204" pitchFamily="34" charset="0"/>
                <a:cs typeface="Arial" panose="020B0604020202020204" pitchFamily="34" charset="0"/>
              </a:rPr>
              <a:t>	GPS location</a:t>
            </a:r>
          </a:p>
          <a:p>
            <a:r>
              <a:rPr lang="en-US" sz="2400" b="1" dirty="0">
                <a:latin typeface="Arial" panose="020B0604020202020204" pitchFamily="34" charset="0"/>
                <a:cs typeface="Arial" panose="020B0604020202020204" pitchFamily="34" charset="0"/>
              </a:rPr>
              <a:t>		Places (location and time)</a:t>
            </a:r>
          </a:p>
          <a:p>
            <a:r>
              <a:rPr lang="en-US" sz="2400" b="1" dirty="0">
                <a:latin typeface="Arial" panose="020B0604020202020204" pitchFamily="34" charset="0"/>
                <a:cs typeface="Arial" panose="020B0604020202020204" pitchFamily="34" charset="0"/>
              </a:rPr>
              <a:t>		Tracks (location and movement type)</a:t>
            </a:r>
          </a:p>
          <a:p>
            <a:endParaRPr lang="en-US" sz="1200" b="1"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	Voice and SMS (text messages) logs</a:t>
            </a:r>
          </a:p>
          <a:p>
            <a:r>
              <a:rPr lang="en-US" sz="2400" b="1" dirty="0">
                <a:latin typeface="Arial" panose="020B0604020202020204" pitchFamily="34" charset="0"/>
                <a:cs typeface="Arial" panose="020B0604020202020204" pitchFamily="34" charset="0"/>
              </a:rPr>
              <a:t>		Meta data</a:t>
            </a:r>
          </a:p>
          <a:p>
            <a:r>
              <a:rPr lang="en-US" sz="2400" b="1" dirty="0">
                <a:latin typeface="Arial" panose="020B0604020202020204" pitchFamily="34" charset="0"/>
                <a:cs typeface="Arial" panose="020B0604020202020204" pitchFamily="34" charset="0"/>
              </a:rPr>
              <a:t>		SMS text content</a:t>
            </a:r>
          </a:p>
          <a:p>
            <a:endParaRPr lang="en-US" sz="1200" b="1"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	Sleep sensor (Wake/sleep times; sleep efficiency; </a:t>
            </a:r>
            <a:r>
              <a:rPr lang="en-US" sz="2400" b="1" dirty="0" err="1">
                <a:latin typeface="Arial" panose="020B0604020202020204" pitchFamily="34" charset="0"/>
                <a:cs typeface="Arial" panose="020B0604020202020204" pitchFamily="34" charset="0"/>
              </a:rPr>
              <a:t>wakings</a:t>
            </a:r>
            <a:r>
              <a:rPr lang="en-US" sz="2400" b="1" dirty="0">
                <a:latin typeface="Arial" panose="020B0604020202020204" pitchFamily="34" charset="0"/>
                <a:cs typeface="Arial" panose="020B0604020202020204" pitchFamily="34" charset="0"/>
              </a:rPr>
              <a:t>; restlessness)</a:t>
            </a:r>
          </a:p>
        </p:txBody>
      </p:sp>
    </p:spTree>
    <p:extLst>
      <p:ext uri="{BB962C8B-B14F-4D97-AF65-F5344CB8AC3E}">
        <p14:creationId xmlns:p14="http://schemas.microsoft.com/office/powerpoint/2010/main" val="356908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4x Daily Ecological Momentary Assessments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 y="883999"/>
            <a:ext cx="8229600" cy="44130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5" y="5263474"/>
            <a:ext cx="8229600" cy="927788"/>
          </a:xfrm>
          <a:prstGeom prst="rect">
            <a:avLst/>
          </a:prstGeom>
        </p:spPr>
      </p:pic>
      <p:sp>
        <p:nvSpPr>
          <p:cNvPr id="6" name="TextBox 5"/>
          <p:cNvSpPr txBox="1"/>
          <p:nvPr/>
        </p:nvSpPr>
        <p:spPr>
          <a:xfrm>
            <a:off x="8374744" y="883998"/>
            <a:ext cx="3817256" cy="4832092"/>
          </a:xfrm>
          <a:prstGeom prst="rect">
            <a:avLst/>
          </a:prstGeom>
          <a:noFill/>
        </p:spPr>
        <p:txBody>
          <a:bodyPr wrap="square" rtlCol="0">
            <a:spAutoFit/>
          </a:bodyPr>
          <a:lstStyle/>
          <a:p>
            <a:r>
              <a:rPr lang="en-US" sz="2800" b="1" u="sng" dirty="0">
                <a:solidFill>
                  <a:srgbClr val="0000FF"/>
                </a:solidFill>
                <a:latin typeface="Arial" panose="020B0604020202020204" pitchFamily="34" charset="0"/>
                <a:cs typeface="Arial" panose="020B0604020202020204" pitchFamily="34" charset="0"/>
              </a:rPr>
              <a:t>Current</a:t>
            </a: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Craving</a:t>
            </a: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Risky situations</a:t>
            </a: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Stressful events</a:t>
            </a: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Pleasant events</a:t>
            </a: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Affect</a:t>
            </a:r>
          </a:p>
          <a:p>
            <a:endParaRPr lang="en-US" sz="2800" b="1" dirty="0">
              <a:latin typeface="Arial" panose="020B0604020202020204" pitchFamily="34" charset="0"/>
              <a:cs typeface="Arial" panose="020B0604020202020204" pitchFamily="34" charset="0"/>
            </a:endParaRPr>
          </a:p>
          <a:p>
            <a:r>
              <a:rPr lang="en-US" sz="2800" b="1" u="sng" dirty="0">
                <a:solidFill>
                  <a:srgbClr val="0000FF"/>
                </a:solidFill>
                <a:latin typeface="Arial" panose="020B0604020202020204" pitchFamily="34" charset="0"/>
                <a:cs typeface="Arial" panose="020B0604020202020204" pitchFamily="34" charset="0"/>
              </a:rPr>
              <a:t>Future</a:t>
            </a: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Risk situations</a:t>
            </a: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Stressful events</a:t>
            </a: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Efficacy</a:t>
            </a:r>
          </a:p>
        </p:txBody>
      </p:sp>
    </p:spTree>
    <p:extLst>
      <p:ext uri="{BB962C8B-B14F-4D97-AF65-F5344CB8AC3E}">
        <p14:creationId xmlns:p14="http://schemas.microsoft.com/office/powerpoint/2010/main" val="2531168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181276" y="625381"/>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9525" y="856999"/>
            <a:ext cx="12172950" cy="6010275"/>
          </a:xfrm>
          <a:prstGeom prst="rect">
            <a:avLst/>
          </a:prstGeom>
        </p:spPr>
      </p:pic>
      <p:sp>
        <p:nvSpPr>
          <p:cNvPr id="8" name="TextBox 7"/>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My GPS History</a:t>
            </a:r>
          </a:p>
        </p:txBody>
      </p:sp>
    </p:spTree>
    <p:extLst>
      <p:ext uri="{BB962C8B-B14F-4D97-AF65-F5344CB8AC3E}">
        <p14:creationId xmlns:p14="http://schemas.microsoft.com/office/powerpoint/2010/main" val="1163807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66663"/>
            <a:ext cx="12192000" cy="5990951"/>
          </a:xfrm>
          <a:prstGeom prst="rect">
            <a:avLst/>
          </a:prstGeom>
        </p:spPr>
      </p:pic>
      <p:cxnSp>
        <p:nvCxnSpPr>
          <p:cNvPr id="5" name="Straight Connector 4"/>
          <p:cNvCxnSpPr/>
          <p:nvPr/>
        </p:nvCxnSpPr>
        <p:spPr>
          <a:xfrm flipV="1">
            <a:off x="181276" y="625381"/>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My GPS History</a:t>
            </a:r>
          </a:p>
        </p:txBody>
      </p:sp>
    </p:spTree>
    <p:extLst>
      <p:ext uri="{BB962C8B-B14F-4D97-AF65-F5344CB8AC3E}">
        <p14:creationId xmlns:p14="http://schemas.microsoft.com/office/powerpoint/2010/main" val="2880793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63734"/>
            <a:ext cx="12192000" cy="5996800"/>
          </a:xfrm>
          <a:prstGeom prst="rect">
            <a:avLst/>
          </a:prstGeom>
        </p:spPr>
      </p:pic>
      <p:cxnSp>
        <p:nvCxnSpPr>
          <p:cNvPr id="5" name="Straight Connector 4"/>
          <p:cNvCxnSpPr/>
          <p:nvPr/>
        </p:nvCxnSpPr>
        <p:spPr>
          <a:xfrm flipV="1">
            <a:off x="181276" y="625381"/>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My GPS History</a:t>
            </a:r>
          </a:p>
        </p:txBody>
      </p:sp>
    </p:spTree>
    <p:extLst>
      <p:ext uri="{BB962C8B-B14F-4D97-AF65-F5344CB8AC3E}">
        <p14:creationId xmlns:p14="http://schemas.microsoft.com/office/powerpoint/2010/main" val="1481692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Image My Cellular Communications.........</a:t>
            </a:r>
          </a:p>
        </p:txBody>
      </p:sp>
      <p:pic>
        <p:nvPicPr>
          <p:cNvPr id="9" name="Picture 8"/>
          <p:cNvPicPr>
            <a:picLocks noChangeAspect="1"/>
          </p:cNvPicPr>
          <p:nvPr/>
        </p:nvPicPr>
        <p:blipFill>
          <a:blip r:embed="rId2"/>
          <a:stretch>
            <a:fillRect/>
          </a:stretch>
        </p:blipFill>
        <p:spPr>
          <a:xfrm>
            <a:off x="6556735" y="676276"/>
            <a:ext cx="5633740" cy="6167010"/>
          </a:xfrm>
          <a:prstGeom prst="rect">
            <a:avLst/>
          </a:prstGeom>
        </p:spPr>
      </p:pic>
    </p:spTree>
    <p:extLst>
      <p:ext uri="{BB962C8B-B14F-4D97-AF65-F5344CB8AC3E}">
        <p14:creationId xmlns:p14="http://schemas.microsoft.com/office/powerpoint/2010/main" val="2515417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15525" y="5943600"/>
            <a:ext cx="2262987" cy="914400"/>
          </a:xfrm>
          <a:prstGeom prst="rect">
            <a:avLst/>
          </a:prstGeom>
        </p:spPr>
      </p:pic>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Context is Critical</a:t>
            </a:r>
          </a:p>
        </p:txBody>
      </p:sp>
      <p:sp>
        <p:nvSpPr>
          <p:cNvPr id="6" name="TextBox 5"/>
          <p:cNvSpPr txBox="1"/>
          <p:nvPr/>
        </p:nvSpPr>
        <p:spPr>
          <a:xfrm>
            <a:off x="47625" y="742949"/>
            <a:ext cx="11753850" cy="2246769"/>
          </a:xfrm>
          <a:prstGeom prst="rect">
            <a:avLst/>
          </a:prstGeom>
          <a:noFill/>
        </p:spPr>
        <p:txBody>
          <a:bodyPr wrap="square" rtlCol="0">
            <a:spAutoFit/>
          </a:bodyPr>
          <a:lstStyle/>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Within person change (all signals)</a:t>
            </a:r>
          </a:p>
          <a:p>
            <a:pPr marL="457200" indent="-457200">
              <a:buFont typeface="Wingdings" panose="05000000000000000000" pitchFamily="2" charset="2"/>
              <a:buChar char="ü"/>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Contextualized GPS</a:t>
            </a:r>
          </a:p>
          <a:p>
            <a:pPr marL="457200" indent="-457200">
              <a:buFont typeface="Wingdings" panose="05000000000000000000" pitchFamily="2" charset="2"/>
              <a:buChar char="ü"/>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Contextualized Voice and SMS Communication</a:t>
            </a:r>
          </a:p>
        </p:txBody>
      </p:sp>
    </p:spTree>
    <p:extLst>
      <p:ext uri="{BB962C8B-B14F-4D97-AF65-F5344CB8AC3E}">
        <p14:creationId xmlns:p14="http://schemas.microsoft.com/office/powerpoint/2010/main" val="1952619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Program of Research</a:t>
            </a:r>
          </a:p>
        </p:txBody>
      </p:sp>
      <p:sp>
        <p:nvSpPr>
          <p:cNvPr id="6" name="TextBox 5"/>
          <p:cNvSpPr txBox="1"/>
          <p:nvPr/>
        </p:nvSpPr>
        <p:spPr>
          <a:xfrm>
            <a:off x="47625" y="742949"/>
            <a:ext cx="11753850" cy="5262979"/>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Develop explanatory models for the causes, consequence and prognosis associated with SUD and hazardous use</a:t>
            </a:r>
          </a:p>
          <a:p>
            <a:endParaRPr lang="en-US" sz="2800" b="1" dirty="0">
              <a:solidFill>
                <a:srgbClr val="0070C0"/>
              </a:solidFill>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Develop suite of tools (and apps?) that use high dimensional prediction models for harm reduction in SUD</a:t>
            </a:r>
          </a:p>
          <a:p>
            <a:pPr marL="914400" lvl="1"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Lapse risk prediction</a:t>
            </a:r>
          </a:p>
          <a:p>
            <a:pPr marL="914400" lvl="1"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Early screening for psychiatric disorders (SUD, Depression)</a:t>
            </a:r>
          </a:p>
          <a:p>
            <a:pPr marL="914400" lvl="1"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Harm reduction surrounding hazardous substance use</a:t>
            </a:r>
          </a:p>
          <a:p>
            <a:pPr marL="914400" lvl="1" indent="-457200">
              <a:buFont typeface="Wingdings" panose="05000000000000000000" pitchFamily="2" charset="2"/>
              <a:buChar char="v"/>
            </a:pPr>
            <a:endParaRPr lang="en-US" sz="2800" b="1"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Improve outcomes by using these same prediction models for</a:t>
            </a:r>
          </a:p>
          <a:p>
            <a:pPr marL="914400" lvl="1"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Precision mental health</a:t>
            </a:r>
          </a:p>
          <a:p>
            <a:pPr marL="914400" lvl="1"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Adaptive mobile health interventions</a:t>
            </a:r>
          </a:p>
        </p:txBody>
      </p:sp>
    </p:spTree>
    <p:extLst>
      <p:ext uri="{BB962C8B-B14F-4D97-AF65-F5344CB8AC3E}">
        <p14:creationId xmlns:p14="http://schemas.microsoft.com/office/powerpoint/2010/main" val="7900058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Contextualized GPS</a:t>
            </a:r>
          </a:p>
        </p:txBody>
      </p:sp>
      <p:sp>
        <p:nvSpPr>
          <p:cNvPr id="6" name="TextBox 5"/>
          <p:cNvSpPr txBox="1"/>
          <p:nvPr/>
        </p:nvSpPr>
        <p:spPr>
          <a:xfrm>
            <a:off x="47625" y="742949"/>
            <a:ext cx="11753850" cy="6001643"/>
          </a:xfrm>
          <a:prstGeom prst="rect">
            <a:avLst/>
          </a:prstGeom>
          <a:noFill/>
        </p:spPr>
        <p:txBody>
          <a:bodyPr wrap="square" rtlCol="0">
            <a:spAutoFit/>
          </a:bodyPr>
          <a:lstStyle/>
          <a:p>
            <a:r>
              <a:rPr lang="en-US" sz="2400" b="1" dirty="0">
                <a:solidFill>
                  <a:srgbClr val="0070C0"/>
                </a:solidFill>
                <a:latin typeface="Arial" panose="020B0604020202020204" pitchFamily="34" charset="0"/>
                <a:cs typeface="Arial" panose="020B0604020202020204" pitchFamily="34" charset="0"/>
              </a:rPr>
              <a:t>Type of Place:</a:t>
            </a:r>
          </a:p>
          <a:p>
            <a:r>
              <a:rPr lang="en-US" sz="2400" b="1" dirty="0">
                <a:latin typeface="Arial" panose="020B0604020202020204" pitchFamily="34" charset="0"/>
                <a:cs typeface="Arial" panose="020B0604020202020204" pitchFamily="34" charset="0"/>
              </a:rPr>
              <a:t>		Home					Work	</a:t>
            </a:r>
          </a:p>
          <a:p>
            <a:r>
              <a:rPr lang="en-US" sz="2400" b="1" dirty="0">
                <a:latin typeface="Arial" panose="020B0604020202020204" pitchFamily="34" charset="0"/>
                <a:cs typeface="Arial" panose="020B0604020202020204" pitchFamily="34" charset="0"/>
              </a:rPr>
              <a:t>		Home of Friend			Home of Family Member</a:t>
            </a:r>
          </a:p>
          <a:p>
            <a:r>
              <a:rPr lang="en-US" sz="2400" b="1" dirty="0">
                <a:latin typeface="Arial" panose="020B0604020202020204" pitchFamily="34" charset="0"/>
                <a:cs typeface="Arial" panose="020B0604020202020204" pitchFamily="34" charset="0"/>
              </a:rPr>
              <a:t>		Liquor Store 			Coffee Shop/Cafe </a:t>
            </a:r>
          </a:p>
          <a:p>
            <a:r>
              <a:rPr lang="en-US" sz="2400" b="1" dirty="0">
                <a:latin typeface="Arial" panose="020B0604020202020204" pitchFamily="34" charset="0"/>
                <a:cs typeface="Arial" panose="020B0604020202020204" pitchFamily="34" charset="0"/>
              </a:rPr>
              <a:t>		Restaurant				Park</a:t>
            </a:r>
            <a:endParaRPr lang="en-US" sz="2400" b="1" dirty="0">
              <a:solidFill>
                <a:srgbClr val="FF0000"/>
              </a:solidFill>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		Bar					Gym/Fitness center		</a:t>
            </a:r>
          </a:p>
          <a:p>
            <a:r>
              <a:rPr lang="en-US" sz="2400" b="1" dirty="0">
                <a:latin typeface="Arial" panose="020B0604020202020204" pitchFamily="34" charset="0"/>
                <a:cs typeface="Arial" panose="020B0604020202020204" pitchFamily="34" charset="0"/>
              </a:rPr>
              <a:t>		AA/Recovery Meeting	</a:t>
            </a:r>
          </a:p>
          <a:p>
            <a:endParaRPr lang="en-US" sz="2400" b="1" dirty="0">
              <a:latin typeface="Arial" panose="020B0604020202020204" pitchFamily="34" charset="0"/>
              <a:cs typeface="Arial" panose="020B0604020202020204" pitchFamily="34" charset="0"/>
            </a:endParaRPr>
          </a:p>
          <a:p>
            <a:r>
              <a:rPr lang="en-US" sz="2400" b="1" dirty="0">
                <a:solidFill>
                  <a:srgbClr val="0070C0"/>
                </a:solidFill>
                <a:latin typeface="Arial" panose="020B0604020202020204" pitchFamily="34" charset="0"/>
                <a:cs typeface="Arial" panose="020B0604020202020204" pitchFamily="34" charset="0"/>
              </a:rPr>
              <a:t>Alcohol context:</a:t>
            </a:r>
          </a:p>
          <a:p>
            <a:r>
              <a:rPr lang="en-US" sz="2400" b="1" dirty="0">
                <a:latin typeface="Arial" panose="020B0604020202020204" pitchFamily="34" charset="0"/>
                <a:cs typeface="Arial" panose="020B0604020202020204" pitchFamily="34" charset="0"/>
              </a:rPr>
              <a:t>		I’ve drank alcohol here before</a:t>
            </a:r>
          </a:p>
          <a:p>
            <a:r>
              <a:rPr lang="en-US" sz="2400" b="1" dirty="0">
                <a:latin typeface="Arial" panose="020B0604020202020204" pitchFamily="34" charset="0"/>
                <a:cs typeface="Arial" panose="020B0604020202020204" pitchFamily="34" charset="0"/>
              </a:rPr>
              <a:t>		Alcohol is available here</a:t>
            </a:r>
          </a:p>
          <a:p>
            <a:endParaRPr lang="en-US" sz="1200" b="1" dirty="0">
              <a:latin typeface="Arial" panose="020B0604020202020204" pitchFamily="34" charset="0"/>
              <a:cs typeface="Arial" panose="020B0604020202020204" pitchFamily="34" charset="0"/>
            </a:endParaRPr>
          </a:p>
          <a:p>
            <a:r>
              <a:rPr lang="en-US" sz="2400" b="1" dirty="0">
                <a:solidFill>
                  <a:srgbClr val="0070C0"/>
                </a:solidFill>
                <a:latin typeface="Arial" panose="020B0604020202020204" pitchFamily="34" charset="0"/>
                <a:cs typeface="Arial" panose="020B0604020202020204" pitchFamily="34" charset="0"/>
              </a:rPr>
              <a:t>This place is generally:</a:t>
            </a:r>
          </a:p>
          <a:p>
            <a:r>
              <a:rPr lang="en-US" sz="2400" b="1" dirty="0">
                <a:latin typeface="Arial" panose="020B0604020202020204" pitchFamily="34" charset="0"/>
                <a:cs typeface="Arial" panose="020B0604020202020204" pitchFamily="34" charset="0"/>
              </a:rPr>
              <a:t>	Pleasant     Unpleasant     Mixed     Neutral</a:t>
            </a:r>
          </a:p>
          <a:p>
            <a:endParaRPr lang="en-US" sz="1200" b="1" dirty="0">
              <a:latin typeface="Arial" panose="020B0604020202020204" pitchFamily="34" charset="0"/>
              <a:cs typeface="Arial" panose="020B0604020202020204" pitchFamily="34" charset="0"/>
            </a:endParaRPr>
          </a:p>
          <a:p>
            <a:r>
              <a:rPr lang="en-US" sz="2400" b="1" dirty="0">
                <a:solidFill>
                  <a:srgbClr val="0070C0"/>
                </a:solidFill>
                <a:latin typeface="Arial" panose="020B0604020202020204" pitchFamily="34" charset="0"/>
                <a:cs typeface="Arial" panose="020B0604020202020204" pitchFamily="34" charset="0"/>
              </a:rPr>
              <a:t>This place is	:</a:t>
            </a:r>
          </a:p>
          <a:p>
            <a:r>
              <a:rPr lang="en-US" sz="2400" b="1" dirty="0">
                <a:latin typeface="Arial" panose="020B0604020202020204" pitchFamily="34" charset="0"/>
                <a:cs typeface="Arial" panose="020B0604020202020204" pitchFamily="34" charset="0"/>
              </a:rPr>
              <a:t>	High risk	Moderate Risk	Low risk	No risk</a:t>
            </a:r>
          </a:p>
        </p:txBody>
      </p:sp>
    </p:spTree>
    <p:extLst>
      <p:ext uri="{BB962C8B-B14F-4D97-AF65-F5344CB8AC3E}">
        <p14:creationId xmlns:p14="http://schemas.microsoft.com/office/powerpoint/2010/main" val="1619063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5525" y="5943600"/>
            <a:ext cx="2262987" cy="914400"/>
          </a:xfrm>
          <a:prstGeom prst="rect">
            <a:avLst/>
          </a:prstGeom>
        </p:spPr>
      </p:pic>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Contextualized GPS</a:t>
            </a:r>
          </a:p>
        </p:txBody>
      </p:sp>
      <p:sp>
        <p:nvSpPr>
          <p:cNvPr id="6" name="TextBox 5"/>
          <p:cNvSpPr txBox="1"/>
          <p:nvPr/>
        </p:nvSpPr>
        <p:spPr>
          <a:xfrm>
            <a:off x="47625" y="742949"/>
            <a:ext cx="11753850" cy="6001643"/>
          </a:xfrm>
          <a:prstGeom prst="rect">
            <a:avLst/>
          </a:prstGeom>
          <a:noFill/>
        </p:spPr>
        <p:txBody>
          <a:bodyPr wrap="square" rtlCol="0">
            <a:spAutoFit/>
          </a:bodyPr>
          <a:lstStyle/>
          <a:p>
            <a:r>
              <a:rPr lang="en-US" sz="2400" b="1" dirty="0">
                <a:solidFill>
                  <a:srgbClr val="0070C0"/>
                </a:solidFill>
                <a:latin typeface="Arial" panose="020B0604020202020204" pitchFamily="34" charset="0"/>
                <a:cs typeface="Arial" panose="020B0604020202020204" pitchFamily="34" charset="0"/>
              </a:rPr>
              <a:t>Type of Place:</a:t>
            </a:r>
          </a:p>
          <a:p>
            <a:r>
              <a:rPr lang="en-US" sz="2400" b="1" dirty="0">
                <a:latin typeface="Arial" panose="020B0604020202020204" pitchFamily="34" charset="0"/>
                <a:cs typeface="Arial" panose="020B0604020202020204" pitchFamily="34" charset="0"/>
              </a:rPr>
              <a:t>		</a:t>
            </a:r>
            <a:r>
              <a:rPr lang="en-US" sz="2400" b="1" dirty="0">
                <a:solidFill>
                  <a:srgbClr val="FF0000"/>
                </a:solidFill>
                <a:latin typeface="Arial" panose="020B0604020202020204" pitchFamily="34" charset="0"/>
                <a:cs typeface="Arial" panose="020B0604020202020204" pitchFamily="34" charset="0"/>
              </a:rPr>
              <a:t>Home</a:t>
            </a:r>
            <a:r>
              <a:rPr lang="en-US" sz="2400" b="1" dirty="0">
                <a:latin typeface="Arial" panose="020B0604020202020204" pitchFamily="34" charset="0"/>
                <a:cs typeface="Arial" panose="020B0604020202020204" pitchFamily="34" charset="0"/>
              </a:rPr>
              <a:t>					</a:t>
            </a:r>
            <a:r>
              <a:rPr lang="en-US" sz="2400" b="1" dirty="0">
                <a:solidFill>
                  <a:srgbClr val="FF0000"/>
                </a:solidFill>
                <a:latin typeface="Arial" panose="020B0604020202020204" pitchFamily="34" charset="0"/>
                <a:cs typeface="Arial" panose="020B0604020202020204" pitchFamily="34" charset="0"/>
              </a:rPr>
              <a:t>Work</a:t>
            </a:r>
            <a:r>
              <a:rPr lang="en-US" sz="2400" b="1" dirty="0">
                <a:latin typeface="Arial" panose="020B0604020202020204" pitchFamily="34" charset="0"/>
                <a:cs typeface="Arial" panose="020B0604020202020204" pitchFamily="34" charset="0"/>
              </a:rPr>
              <a:t>	</a:t>
            </a:r>
          </a:p>
          <a:p>
            <a:r>
              <a:rPr lang="en-US" sz="2400" b="1" dirty="0">
                <a:latin typeface="Arial" panose="020B0604020202020204" pitchFamily="34" charset="0"/>
                <a:cs typeface="Arial" panose="020B0604020202020204" pitchFamily="34" charset="0"/>
              </a:rPr>
              <a:t>		Home of Friend			Home of Family Member</a:t>
            </a:r>
          </a:p>
          <a:p>
            <a:r>
              <a:rPr lang="en-US" sz="2400" b="1" dirty="0">
                <a:latin typeface="Arial" panose="020B0604020202020204" pitchFamily="34" charset="0"/>
                <a:cs typeface="Arial" panose="020B0604020202020204" pitchFamily="34" charset="0"/>
              </a:rPr>
              <a:t>		</a:t>
            </a:r>
            <a:r>
              <a:rPr lang="en-US" sz="2400" b="1" dirty="0">
                <a:solidFill>
                  <a:srgbClr val="FF0000"/>
                </a:solidFill>
                <a:latin typeface="Arial" panose="020B0604020202020204" pitchFamily="34" charset="0"/>
                <a:cs typeface="Arial" panose="020B0604020202020204" pitchFamily="34" charset="0"/>
              </a:rPr>
              <a:t>Liquor Store </a:t>
            </a:r>
            <a:r>
              <a:rPr lang="en-US" sz="2400" b="1" dirty="0">
                <a:latin typeface="Arial" panose="020B0604020202020204" pitchFamily="34" charset="0"/>
                <a:cs typeface="Arial" panose="020B0604020202020204" pitchFamily="34" charset="0"/>
              </a:rPr>
              <a:t>			</a:t>
            </a:r>
            <a:r>
              <a:rPr lang="en-US" sz="2400" b="1" dirty="0">
                <a:solidFill>
                  <a:srgbClr val="FF0000"/>
                </a:solidFill>
                <a:latin typeface="Arial" panose="020B0604020202020204" pitchFamily="34" charset="0"/>
                <a:cs typeface="Arial" panose="020B0604020202020204" pitchFamily="34" charset="0"/>
              </a:rPr>
              <a:t>Coffee Shop/Cafe </a:t>
            </a:r>
          </a:p>
          <a:p>
            <a:r>
              <a:rPr lang="en-US" sz="2400" b="1" dirty="0">
                <a:latin typeface="Arial" panose="020B0604020202020204" pitchFamily="34" charset="0"/>
                <a:cs typeface="Arial" panose="020B0604020202020204" pitchFamily="34" charset="0"/>
              </a:rPr>
              <a:t>		</a:t>
            </a:r>
            <a:r>
              <a:rPr lang="en-US" sz="2400" b="1" dirty="0">
                <a:solidFill>
                  <a:srgbClr val="FF0000"/>
                </a:solidFill>
                <a:latin typeface="Arial" panose="020B0604020202020204" pitchFamily="34" charset="0"/>
                <a:cs typeface="Arial" panose="020B0604020202020204" pitchFamily="34" charset="0"/>
              </a:rPr>
              <a:t>Restaurant</a:t>
            </a:r>
            <a:r>
              <a:rPr lang="en-US" sz="2400" b="1" dirty="0">
                <a:latin typeface="Arial" panose="020B0604020202020204" pitchFamily="34" charset="0"/>
                <a:cs typeface="Arial" panose="020B0604020202020204" pitchFamily="34" charset="0"/>
              </a:rPr>
              <a:t>				</a:t>
            </a:r>
            <a:r>
              <a:rPr lang="en-US" sz="2400" b="1" dirty="0">
                <a:solidFill>
                  <a:srgbClr val="FF0000"/>
                </a:solidFill>
                <a:latin typeface="Arial" panose="020B0604020202020204" pitchFamily="34" charset="0"/>
                <a:cs typeface="Arial" panose="020B0604020202020204" pitchFamily="34" charset="0"/>
              </a:rPr>
              <a:t>Park</a:t>
            </a:r>
          </a:p>
          <a:p>
            <a:r>
              <a:rPr lang="en-US" sz="2400" b="1" dirty="0">
                <a:latin typeface="Arial" panose="020B0604020202020204" pitchFamily="34" charset="0"/>
                <a:cs typeface="Arial" panose="020B0604020202020204" pitchFamily="34" charset="0"/>
              </a:rPr>
              <a:t>		</a:t>
            </a:r>
            <a:r>
              <a:rPr lang="en-US" sz="2400" b="1" dirty="0">
                <a:solidFill>
                  <a:srgbClr val="FF0000"/>
                </a:solidFill>
                <a:latin typeface="Arial" panose="020B0604020202020204" pitchFamily="34" charset="0"/>
                <a:cs typeface="Arial" panose="020B0604020202020204" pitchFamily="34" charset="0"/>
              </a:rPr>
              <a:t>Bar</a:t>
            </a:r>
            <a:r>
              <a:rPr lang="en-US" sz="2400" b="1" dirty="0">
                <a:latin typeface="Arial" panose="020B0604020202020204" pitchFamily="34" charset="0"/>
                <a:cs typeface="Arial" panose="020B0604020202020204" pitchFamily="34" charset="0"/>
              </a:rPr>
              <a:t>					</a:t>
            </a:r>
            <a:r>
              <a:rPr lang="en-US" sz="2400" b="1" dirty="0">
                <a:solidFill>
                  <a:srgbClr val="FF0000"/>
                </a:solidFill>
                <a:latin typeface="Arial" panose="020B0604020202020204" pitchFamily="34" charset="0"/>
                <a:cs typeface="Arial" panose="020B0604020202020204" pitchFamily="34" charset="0"/>
              </a:rPr>
              <a:t>Gym/Fitness center</a:t>
            </a:r>
            <a:r>
              <a:rPr lang="en-US" sz="2400" b="1" dirty="0">
                <a:latin typeface="Arial" panose="020B0604020202020204" pitchFamily="34" charset="0"/>
                <a:cs typeface="Arial" panose="020B0604020202020204" pitchFamily="34" charset="0"/>
              </a:rPr>
              <a:t>		</a:t>
            </a:r>
          </a:p>
          <a:p>
            <a:r>
              <a:rPr lang="en-US" sz="2400" b="1" dirty="0">
                <a:latin typeface="Arial" panose="020B0604020202020204" pitchFamily="34" charset="0"/>
                <a:cs typeface="Arial" panose="020B0604020202020204" pitchFamily="34" charset="0"/>
              </a:rPr>
              <a:t>		</a:t>
            </a:r>
            <a:r>
              <a:rPr lang="en-US" sz="2400" b="1" dirty="0">
                <a:solidFill>
                  <a:srgbClr val="FF0000"/>
                </a:solidFill>
                <a:latin typeface="Arial" panose="020B0604020202020204" pitchFamily="34" charset="0"/>
                <a:cs typeface="Arial" panose="020B0604020202020204" pitchFamily="34" charset="0"/>
              </a:rPr>
              <a:t>AA/Recovery Meeting</a:t>
            </a:r>
            <a:r>
              <a:rPr lang="en-US" sz="2400" b="1" dirty="0">
                <a:latin typeface="Arial" panose="020B0604020202020204" pitchFamily="34" charset="0"/>
                <a:cs typeface="Arial" panose="020B0604020202020204" pitchFamily="34" charset="0"/>
              </a:rPr>
              <a:t>	</a:t>
            </a:r>
          </a:p>
          <a:p>
            <a:endParaRPr lang="en-US" sz="2400" b="1" dirty="0">
              <a:latin typeface="Arial" panose="020B0604020202020204" pitchFamily="34" charset="0"/>
              <a:cs typeface="Arial" panose="020B0604020202020204" pitchFamily="34" charset="0"/>
            </a:endParaRPr>
          </a:p>
          <a:p>
            <a:r>
              <a:rPr lang="en-US" sz="2400" b="1" dirty="0">
                <a:solidFill>
                  <a:srgbClr val="0070C0"/>
                </a:solidFill>
                <a:latin typeface="Arial" panose="020B0604020202020204" pitchFamily="34" charset="0"/>
                <a:cs typeface="Arial" panose="020B0604020202020204" pitchFamily="34" charset="0"/>
              </a:rPr>
              <a:t>Alcohol context:</a:t>
            </a:r>
          </a:p>
          <a:p>
            <a:r>
              <a:rPr lang="en-US" sz="2400" b="1" dirty="0">
                <a:latin typeface="Arial" panose="020B0604020202020204" pitchFamily="34" charset="0"/>
                <a:cs typeface="Arial" panose="020B0604020202020204" pitchFamily="34" charset="0"/>
              </a:rPr>
              <a:t>		I’ve drank alcohol here before</a:t>
            </a:r>
          </a:p>
          <a:p>
            <a:r>
              <a:rPr lang="en-US" sz="2400" b="1" dirty="0">
                <a:latin typeface="Arial" panose="020B0604020202020204" pitchFamily="34" charset="0"/>
                <a:cs typeface="Arial" panose="020B0604020202020204" pitchFamily="34" charset="0"/>
              </a:rPr>
              <a:t>		</a:t>
            </a:r>
            <a:r>
              <a:rPr lang="en-US" sz="2400" b="1" dirty="0">
                <a:solidFill>
                  <a:srgbClr val="FF0000"/>
                </a:solidFill>
                <a:latin typeface="Arial" panose="020B0604020202020204" pitchFamily="34" charset="0"/>
                <a:cs typeface="Arial" panose="020B0604020202020204" pitchFamily="34" charset="0"/>
              </a:rPr>
              <a:t>Alcohol is available here</a:t>
            </a:r>
          </a:p>
          <a:p>
            <a:endParaRPr lang="en-US" sz="1200" b="1" dirty="0">
              <a:latin typeface="Arial" panose="020B0604020202020204" pitchFamily="34" charset="0"/>
              <a:cs typeface="Arial" panose="020B0604020202020204" pitchFamily="34" charset="0"/>
            </a:endParaRPr>
          </a:p>
          <a:p>
            <a:r>
              <a:rPr lang="en-US" sz="2400" b="1" dirty="0">
                <a:solidFill>
                  <a:srgbClr val="0070C0"/>
                </a:solidFill>
                <a:latin typeface="Arial" panose="020B0604020202020204" pitchFamily="34" charset="0"/>
                <a:cs typeface="Arial" panose="020B0604020202020204" pitchFamily="34" charset="0"/>
              </a:rPr>
              <a:t>This place is generally:</a:t>
            </a:r>
          </a:p>
          <a:p>
            <a:r>
              <a:rPr lang="en-US" sz="2400" b="1" dirty="0">
                <a:latin typeface="Arial" panose="020B0604020202020204" pitchFamily="34" charset="0"/>
                <a:cs typeface="Arial" panose="020B0604020202020204" pitchFamily="34" charset="0"/>
              </a:rPr>
              <a:t>	Pleasant     Unpleasant     Mixed     Neutral</a:t>
            </a:r>
          </a:p>
          <a:p>
            <a:endParaRPr lang="en-US" sz="1200" b="1" dirty="0">
              <a:latin typeface="Arial" panose="020B0604020202020204" pitchFamily="34" charset="0"/>
              <a:cs typeface="Arial" panose="020B0604020202020204" pitchFamily="34" charset="0"/>
            </a:endParaRPr>
          </a:p>
          <a:p>
            <a:r>
              <a:rPr lang="en-US" sz="2400" b="1" dirty="0">
                <a:solidFill>
                  <a:srgbClr val="0070C0"/>
                </a:solidFill>
                <a:latin typeface="Arial" panose="020B0604020202020204" pitchFamily="34" charset="0"/>
                <a:cs typeface="Arial" panose="020B0604020202020204" pitchFamily="34" charset="0"/>
              </a:rPr>
              <a:t>This place is	:</a:t>
            </a:r>
          </a:p>
          <a:p>
            <a:r>
              <a:rPr lang="en-US" sz="2400" b="1" dirty="0">
                <a:latin typeface="Arial" panose="020B0604020202020204" pitchFamily="34" charset="0"/>
                <a:cs typeface="Arial" panose="020B0604020202020204" pitchFamily="34" charset="0"/>
              </a:rPr>
              <a:t>	High risk	Moderate Risk	Low risk	No risk</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5525" y="3840189"/>
            <a:ext cx="2260842" cy="3002681"/>
          </a:xfrm>
          <a:prstGeom prst="rect">
            <a:avLst/>
          </a:prstGeom>
        </p:spPr>
      </p:pic>
    </p:spTree>
    <p:extLst>
      <p:ext uri="{BB962C8B-B14F-4D97-AF65-F5344CB8AC3E}">
        <p14:creationId xmlns:p14="http://schemas.microsoft.com/office/powerpoint/2010/main" val="3931770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15525" y="5943600"/>
            <a:ext cx="2262987" cy="914400"/>
          </a:xfrm>
          <a:prstGeom prst="rect">
            <a:avLst/>
          </a:prstGeom>
        </p:spPr>
      </p:pic>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Contextualized Voice and SMS</a:t>
            </a:r>
          </a:p>
        </p:txBody>
      </p:sp>
      <p:sp>
        <p:nvSpPr>
          <p:cNvPr id="6" name="TextBox 5"/>
          <p:cNvSpPr txBox="1"/>
          <p:nvPr/>
        </p:nvSpPr>
        <p:spPr>
          <a:xfrm>
            <a:off x="47625" y="742949"/>
            <a:ext cx="11753850" cy="6186309"/>
          </a:xfrm>
          <a:prstGeom prst="rect">
            <a:avLst/>
          </a:prstGeom>
          <a:noFill/>
        </p:spPr>
        <p:txBody>
          <a:bodyPr wrap="square" rtlCol="0">
            <a:spAutoFit/>
          </a:bodyPr>
          <a:lstStyle/>
          <a:p>
            <a:r>
              <a:rPr lang="en-US" sz="2400" b="1" dirty="0">
                <a:solidFill>
                  <a:srgbClr val="0070C0"/>
                </a:solidFill>
                <a:latin typeface="Arial" panose="020B0604020202020204" pitchFamily="34" charset="0"/>
                <a:cs typeface="Arial" panose="020B0604020202020204" pitchFamily="34" charset="0"/>
              </a:rPr>
              <a:t>Have you </a:t>
            </a:r>
            <a:r>
              <a:rPr lang="en-US" sz="2400" b="1" u="sng" dirty="0">
                <a:solidFill>
                  <a:srgbClr val="0070C0"/>
                </a:solidFill>
                <a:latin typeface="Arial" panose="020B0604020202020204" pitchFamily="34" charset="0"/>
                <a:cs typeface="Arial" panose="020B0604020202020204" pitchFamily="34" charset="0"/>
              </a:rPr>
              <a:t>drank alcohol </a:t>
            </a:r>
            <a:r>
              <a:rPr lang="en-US" sz="2400" b="1" dirty="0">
                <a:solidFill>
                  <a:srgbClr val="0070C0"/>
                </a:solidFill>
                <a:latin typeface="Arial" panose="020B0604020202020204" pitchFamily="34" charset="0"/>
                <a:cs typeface="Arial" panose="020B0604020202020204" pitchFamily="34" charset="0"/>
              </a:rPr>
              <a:t>with this person?    </a:t>
            </a:r>
          </a:p>
          <a:p>
            <a:r>
              <a:rPr lang="en-US" sz="2400" b="1" dirty="0">
                <a:latin typeface="Arial" panose="020B0604020202020204" pitchFamily="34" charset="0"/>
                <a:cs typeface="Arial" panose="020B0604020202020204" pitchFamily="34" charset="0"/>
              </a:rPr>
              <a:t>	Never/Almost Never    Occasionally    Almost Always/Always</a:t>
            </a:r>
          </a:p>
          <a:p>
            <a:endParaRPr lang="en-US" sz="1200" b="1" dirty="0">
              <a:latin typeface="Arial" panose="020B0604020202020204" pitchFamily="34" charset="0"/>
              <a:cs typeface="Arial" panose="020B0604020202020204" pitchFamily="34" charset="0"/>
            </a:endParaRPr>
          </a:p>
          <a:p>
            <a:r>
              <a:rPr lang="en-US" sz="2400" b="1" dirty="0">
                <a:solidFill>
                  <a:srgbClr val="0070C0"/>
                </a:solidFill>
                <a:latin typeface="Arial" panose="020B0604020202020204" pitchFamily="34" charset="0"/>
                <a:cs typeface="Arial" panose="020B0604020202020204" pitchFamily="34" charset="0"/>
              </a:rPr>
              <a:t>What is their </a:t>
            </a:r>
            <a:r>
              <a:rPr lang="en-US" sz="2400" b="1" u="sng" dirty="0">
                <a:solidFill>
                  <a:srgbClr val="0070C0"/>
                </a:solidFill>
                <a:latin typeface="Arial" panose="020B0604020202020204" pitchFamily="34" charset="0"/>
                <a:cs typeface="Arial" panose="020B0604020202020204" pitchFamily="34" charset="0"/>
              </a:rPr>
              <a:t>drinking status</a:t>
            </a:r>
            <a:r>
              <a:rPr lang="en-US" sz="2400" b="1" dirty="0">
                <a:solidFill>
                  <a:srgbClr val="0070C0"/>
                </a:solidFill>
                <a:latin typeface="Arial" panose="020B0604020202020204" pitchFamily="34" charset="0"/>
                <a:cs typeface="Arial" panose="020B0604020202020204" pitchFamily="34" charset="0"/>
              </a:rPr>
              <a:t>?   </a:t>
            </a:r>
          </a:p>
          <a:p>
            <a:r>
              <a:rPr lang="en-US" sz="2400" b="1" dirty="0">
                <a:latin typeface="Arial" panose="020B0604020202020204" pitchFamily="34" charset="0"/>
                <a:cs typeface="Arial" panose="020B0604020202020204" pitchFamily="34" charset="0"/>
              </a:rPr>
              <a:t>	Drinker    Non-Drinker    Don’t Know</a:t>
            </a:r>
          </a:p>
          <a:p>
            <a:endParaRPr lang="en-US" sz="1200" b="1" dirty="0">
              <a:latin typeface="Arial" panose="020B0604020202020204" pitchFamily="34" charset="0"/>
              <a:cs typeface="Arial" panose="020B0604020202020204" pitchFamily="34" charset="0"/>
            </a:endParaRPr>
          </a:p>
          <a:p>
            <a:r>
              <a:rPr lang="en-US" sz="2400" b="1" dirty="0">
                <a:solidFill>
                  <a:srgbClr val="0070C0"/>
                </a:solidFill>
                <a:latin typeface="Arial" panose="020B0604020202020204" pitchFamily="34" charset="0"/>
                <a:cs typeface="Arial" panose="020B0604020202020204" pitchFamily="34" charset="0"/>
              </a:rPr>
              <a:t>Would you expect them to </a:t>
            </a:r>
            <a:r>
              <a:rPr lang="en-US" sz="2400" b="1" u="sng" dirty="0">
                <a:solidFill>
                  <a:srgbClr val="0070C0"/>
                </a:solidFill>
                <a:latin typeface="Arial" panose="020B0604020202020204" pitchFamily="34" charset="0"/>
                <a:cs typeface="Arial" panose="020B0604020202020204" pitchFamily="34" charset="0"/>
              </a:rPr>
              <a:t>drink in your presence</a:t>
            </a:r>
            <a:r>
              <a:rPr lang="en-US" sz="2400" b="1" dirty="0">
                <a:solidFill>
                  <a:srgbClr val="0070C0"/>
                </a:solidFill>
                <a:latin typeface="Arial" panose="020B0604020202020204" pitchFamily="34" charset="0"/>
                <a:cs typeface="Arial" panose="020B0604020202020204" pitchFamily="34" charset="0"/>
              </a:rPr>
              <a:t>?    </a:t>
            </a:r>
          </a:p>
          <a:p>
            <a:r>
              <a:rPr lang="en-US" sz="2400" b="1" dirty="0">
                <a:latin typeface="Arial" panose="020B0604020202020204" pitchFamily="34" charset="0"/>
                <a:cs typeface="Arial" panose="020B0604020202020204" pitchFamily="34" charset="0"/>
              </a:rPr>
              <a:t>	Yes        Uncertain        No</a:t>
            </a:r>
          </a:p>
          <a:p>
            <a:endParaRPr lang="en-US" sz="1200" b="1" dirty="0">
              <a:latin typeface="Arial" panose="020B0604020202020204" pitchFamily="34" charset="0"/>
              <a:cs typeface="Arial" panose="020B0604020202020204" pitchFamily="34" charset="0"/>
            </a:endParaRPr>
          </a:p>
          <a:p>
            <a:r>
              <a:rPr lang="en-US" sz="2400" b="1" dirty="0">
                <a:solidFill>
                  <a:srgbClr val="0070C0"/>
                </a:solidFill>
                <a:latin typeface="Arial" panose="020B0604020202020204" pitchFamily="34" charset="0"/>
                <a:cs typeface="Arial" panose="020B0604020202020204" pitchFamily="34" charset="0"/>
              </a:rPr>
              <a:t>Are </a:t>
            </a:r>
            <a:r>
              <a:rPr lang="en-US" sz="2400" b="1" u="sng" dirty="0">
                <a:solidFill>
                  <a:srgbClr val="0070C0"/>
                </a:solidFill>
                <a:latin typeface="Arial" panose="020B0604020202020204" pitchFamily="34" charset="0"/>
                <a:cs typeface="Arial" panose="020B0604020202020204" pitchFamily="34" charset="0"/>
              </a:rPr>
              <a:t>they currently in recovery </a:t>
            </a:r>
            <a:r>
              <a:rPr lang="en-US" sz="2400" b="1" dirty="0">
                <a:solidFill>
                  <a:srgbClr val="0070C0"/>
                </a:solidFill>
                <a:latin typeface="Arial" panose="020B0604020202020204" pitchFamily="34" charset="0"/>
                <a:cs typeface="Arial" panose="020B0604020202020204" pitchFamily="34" charset="0"/>
              </a:rPr>
              <a:t>from alcohol/other substances?  </a:t>
            </a:r>
          </a:p>
          <a:p>
            <a:r>
              <a:rPr lang="en-US" sz="2400" b="1" dirty="0">
                <a:latin typeface="Arial" panose="020B0604020202020204" pitchFamily="34" charset="0"/>
                <a:cs typeface="Arial" panose="020B0604020202020204" pitchFamily="34" charset="0"/>
              </a:rPr>
              <a:t>	Yes         No        Don’t Know</a:t>
            </a:r>
          </a:p>
          <a:p>
            <a:endParaRPr lang="en-US" sz="1200" b="1" dirty="0">
              <a:latin typeface="Arial" panose="020B0604020202020204" pitchFamily="34" charset="0"/>
              <a:cs typeface="Arial" panose="020B0604020202020204" pitchFamily="34" charset="0"/>
            </a:endParaRPr>
          </a:p>
          <a:p>
            <a:r>
              <a:rPr lang="en-US" sz="2400" b="1" dirty="0">
                <a:solidFill>
                  <a:srgbClr val="0070C0"/>
                </a:solidFill>
                <a:latin typeface="Arial" panose="020B0604020202020204" pitchFamily="34" charset="0"/>
                <a:cs typeface="Arial" panose="020B0604020202020204" pitchFamily="34" charset="0"/>
              </a:rPr>
              <a:t>Do they know about </a:t>
            </a:r>
            <a:r>
              <a:rPr lang="en-US" sz="2400" b="1" u="sng" dirty="0">
                <a:solidFill>
                  <a:srgbClr val="0070C0"/>
                </a:solidFill>
                <a:latin typeface="Arial" panose="020B0604020202020204" pitchFamily="34" charset="0"/>
                <a:cs typeface="Arial" panose="020B0604020202020204" pitchFamily="34" charset="0"/>
              </a:rPr>
              <a:t>your recovery </a:t>
            </a:r>
            <a:r>
              <a:rPr lang="en-US" sz="2400" b="1" dirty="0">
                <a:solidFill>
                  <a:srgbClr val="0070C0"/>
                </a:solidFill>
                <a:latin typeface="Arial" panose="020B0604020202020204" pitchFamily="34" charset="0"/>
                <a:cs typeface="Arial" panose="020B0604020202020204" pitchFamily="34" charset="0"/>
              </a:rPr>
              <a:t>goals and if so are they supportive? </a:t>
            </a:r>
          </a:p>
          <a:p>
            <a:r>
              <a:rPr lang="en-US" sz="2400" b="1" dirty="0">
                <a:latin typeface="Arial" panose="020B0604020202020204" pitchFamily="34" charset="0"/>
                <a:cs typeface="Arial" panose="020B0604020202020204" pitchFamily="34" charset="0"/>
              </a:rPr>
              <a:t>	Don’t Know   or   Supportive      Unsupportive       Mixed      Neutral   </a:t>
            </a:r>
          </a:p>
          <a:p>
            <a:endParaRPr lang="en-US" sz="1200" b="1" dirty="0">
              <a:latin typeface="Arial" panose="020B0604020202020204" pitchFamily="34" charset="0"/>
              <a:cs typeface="Arial" panose="020B0604020202020204" pitchFamily="34" charset="0"/>
            </a:endParaRPr>
          </a:p>
          <a:p>
            <a:r>
              <a:rPr lang="en-US" sz="2400" b="1" dirty="0">
                <a:solidFill>
                  <a:srgbClr val="0070C0"/>
                </a:solidFill>
                <a:latin typeface="Arial" panose="020B0604020202020204" pitchFamily="34" charset="0"/>
                <a:cs typeface="Arial" panose="020B0604020202020204" pitchFamily="34" charset="0"/>
              </a:rPr>
              <a:t>Are your </a:t>
            </a:r>
            <a:r>
              <a:rPr lang="en-US" sz="2400" b="1" u="sng" dirty="0">
                <a:solidFill>
                  <a:srgbClr val="0070C0"/>
                </a:solidFill>
                <a:latin typeface="Arial" panose="020B0604020202020204" pitchFamily="34" charset="0"/>
                <a:cs typeface="Arial" panose="020B0604020202020204" pitchFamily="34" charset="0"/>
              </a:rPr>
              <a:t>experiences with this person </a:t>
            </a:r>
            <a:r>
              <a:rPr lang="en-US" sz="2400" b="1" dirty="0">
                <a:solidFill>
                  <a:srgbClr val="0070C0"/>
                </a:solidFill>
                <a:latin typeface="Arial" panose="020B0604020202020204" pitchFamily="34" charset="0"/>
                <a:cs typeface="Arial" panose="020B0604020202020204" pitchFamily="34" charset="0"/>
              </a:rPr>
              <a:t>typically…</a:t>
            </a:r>
          </a:p>
          <a:p>
            <a:r>
              <a:rPr lang="en-US" sz="2400" b="1" dirty="0">
                <a:latin typeface="Arial" panose="020B0604020202020204" pitchFamily="34" charset="0"/>
                <a:cs typeface="Arial" panose="020B0604020202020204" pitchFamily="34" charset="0"/>
              </a:rPr>
              <a:t>	Pleasant     Unpleasant      Mixed   or     Neutral?</a:t>
            </a:r>
          </a:p>
          <a:p>
            <a:endParaRPr lang="en-US" sz="2400" b="1"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en-US" sz="2400" b="1" dirty="0">
                <a:latin typeface="Arial" panose="020B0604020202020204" pitchFamily="34" charset="0"/>
                <a:cs typeface="Arial" panose="020B0604020202020204" pitchFamily="34" charset="0"/>
              </a:rPr>
              <a:t>Can link contacts context to location of homes of friends/family</a:t>
            </a:r>
          </a:p>
        </p:txBody>
      </p:sp>
    </p:spTree>
    <p:extLst>
      <p:ext uri="{BB962C8B-B14F-4D97-AF65-F5344CB8AC3E}">
        <p14:creationId xmlns:p14="http://schemas.microsoft.com/office/powerpoint/2010/main" val="1605827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Available Preliminary Data</a:t>
            </a:r>
          </a:p>
        </p:txBody>
      </p:sp>
      <p:sp>
        <p:nvSpPr>
          <p:cNvPr id="6" name="TextBox 5"/>
          <p:cNvSpPr txBox="1"/>
          <p:nvPr/>
        </p:nvSpPr>
        <p:spPr>
          <a:xfrm>
            <a:off x="47625" y="742949"/>
            <a:ext cx="11753850" cy="5693866"/>
          </a:xfrm>
          <a:prstGeom prst="rect">
            <a:avLst/>
          </a:prstGeom>
          <a:noFill/>
        </p:spPr>
        <p:txBody>
          <a:bodyPr wrap="square" rtlCol="0">
            <a:spAutoFit/>
          </a:bodyPr>
          <a:lstStyle/>
          <a:p>
            <a:r>
              <a:rPr lang="en-US" sz="2800" b="1" dirty="0">
                <a:solidFill>
                  <a:srgbClr val="FF0000"/>
                </a:solidFill>
                <a:latin typeface="Arial" panose="020B0604020202020204" pitchFamily="34" charset="0"/>
                <a:cs typeface="Arial" panose="020B0604020202020204" pitchFamily="34" charset="0"/>
              </a:rPr>
              <a:t>N=115 of 150 </a:t>
            </a:r>
            <a:r>
              <a:rPr lang="en-US" sz="2800" b="1" dirty="0">
                <a:latin typeface="Arial" panose="020B0604020202020204" pitchFamily="34" charset="0"/>
                <a:cs typeface="Arial" panose="020B0604020202020204" pitchFamily="34" charset="0"/>
              </a:rPr>
              <a:t>(N=153 available)</a:t>
            </a:r>
          </a:p>
          <a:p>
            <a:endParaRPr lang="en-US" sz="2800" b="1"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Lapse by </a:t>
            </a:r>
            <a:r>
              <a:rPr lang="en-US" sz="2800" b="1" u="sng" dirty="0">
                <a:solidFill>
                  <a:srgbClr val="FF0000"/>
                </a:solidFill>
                <a:latin typeface="Arial" panose="020B0604020202020204" pitchFamily="34" charset="0"/>
                <a:cs typeface="Arial" panose="020B0604020202020204" pitchFamily="34" charset="0"/>
              </a:rPr>
              <a:t>DAY</a:t>
            </a:r>
            <a:endParaRPr lang="en-US" sz="2800" b="1" dirty="0">
              <a:solidFill>
                <a:srgbClr val="FF0000"/>
              </a:solidFill>
              <a:latin typeface="Arial" panose="020B0604020202020204" pitchFamily="34" charset="0"/>
              <a:cs typeface="Arial" panose="020B0604020202020204" pitchFamily="34" charset="0"/>
            </a:endParaRPr>
          </a:p>
          <a:p>
            <a:r>
              <a:rPr lang="en-US" sz="2800" b="1" dirty="0">
                <a:solidFill>
                  <a:srgbClr val="0070C0"/>
                </a:solidFill>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9744</a:t>
            </a:r>
            <a:r>
              <a:rPr lang="en-US" sz="2800" b="1" dirty="0">
                <a:solidFill>
                  <a:srgbClr val="0070C0"/>
                </a:solidFill>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observations</a:t>
            </a:r>
          </a:p>
          <a:p>
            <a:r>
              <a:rPr lang="en-US" sz="2800" b="1" dirty="0">
                <a:solidFill>
                  <a:srgbClr val="0070C0"/>
                </a:solidFill>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790</a:t>
            </a:r>
            <a:r>
              <a:rPr lang="en-US" sz="2800" b="1" dirty="0">
                <a:solidFill>
                  <a:srgbClr val="0070C0"/>
                </a:solidFill>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lapses; </a:t>
            </a:r>
            <a:r>
              <a:rPr lang="en-US" sz="2800" b="1" dirty="0">
                <a:solidFill>
                  <a:srgbClr val="0070C0"/>
                </a:solidFill>
                <a:latin typeface="Arial" panose="020B0604020202020204" pitchFamily="34" charset="0"/>
                <a:cs typeface="Arial" panose="020B0604020202020204" pitchFamily="34" charset="0"/>
              </a:rPr>
              <a:t>8% </a:t>
            </a:r>
            <a:r>
              <a:rPr lang="en-US" sz="2800" b="1" dirty="0">
                <a:latin typeface="Arial" panose="020B0604020202020204" pitchFamily="34" charset="0"/>
                <a:cs typeface="Arial" panose="020B0604020202020204" pitchFamily="34" charset="0"/>
              </a:rPr>
              <a:t>of days</a:t>
            </a:r>
          </a:p>
          <a:p>
            <a:endParaRPr lang="en-US" sz="2800" b="1"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1466 “features” (predictors) from subset of data signals</a:t>
            </a:r>
          </a:p>
          <a:p>
            <a:pPr marL="914400" lvl="1"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1X Static/Trait</a:t>
            </a:r>
          </a:p>
          <a:p>
            <a:pPr marL="914400" lvl="1"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3X Coarse Self-Report</a:t>
            </a:r>
          </a:p>
          <a:p>
            <a:pPr marL="914400" lvl="1"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EMA	</a:t>
            </a:r>
          </a:p>
          <a:p>
            <a:pPr marL="914400" lvl="1"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Some GPS</a:t>
            </a:r>
          </a:p>
          <a:p>
            <a:pPr marL="914400" lvl="1"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Some cellular (Voice, SMS) meta data</a:t>
            </a:r>
          </a:p>
          <a:p>
            <a:pPr marL="914400" lvl="1"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General (day, date, lapse history)</a:t>
            </a:r>
          </a:p>
        </p:txBody>
      </p:sp>
    </p:spTree>
    <p:extLst>
      <p:ext uri="{BB962C8B-B14F-4D97-AF65-F5344CB8AC3E}">
        <p14:creationId xmlns:p14="http://schemas.microsoft.com/office/powerpoint/2010/main" val="993180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15525" y="5943600"/>
            <a:ext cx="2262987" cy="914400"/>
          </a:xfrm>
          <a:prstGeom prst="rect">
            <a:avLst/>
          </a:prstGeom>
        </p:spPr>
      </p:pic>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Many More Predictors Available</a:t>
            </a:r>
          </a:p>
        </p:txBody>
      </p:sp>
      <p:sp>
        <p:nvSpPr>
          <p:cNvPr id="2" name="TextBox 1"/>
          <p:cNvSpPr txBox="1"/>
          <p:nvPr/>
        </p:nvSpPr>
        <p:spPr>
          <a:xfrm>
            <a:off x="28575" y="726493"/>
            <a:ext cx="10987303" cy="3970318"/>
          </a:xfrm>
          <a:prstGeom prst="rect">
            <a:avLst/>
          </a:prstGeom>
          <a:noFill/>
        </p:spPr>
        <p:txBody>
          <a:bodyPr wrap="none" rtlCol="0">
            <a:spAutoFit/>
          </a:bodyPr>
          <a:lstStyle/>
          <a:p>
            <a:r>
              <a:rPr lang="en-US" sz="2800" b="1" dirty="0">
                <a:solidFill>
                  <a:srgbClr val="0070C0"/>
                </a:solidFill>
                <a:latin typeface="Arial" panose="020B0604020202020204" pitchFamily="34" charset="0"/>
                <a:cs typeface="Arial" panose="020B0604020202020204" pitchFamily="34" charset="0"/>
              </a:rPr>
              <a:t>And we have really just started to code predictors........</a:t>
            </a: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Still more GPS place;  GPS tracks; GPS with passive context</a:t>
            </a: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Still more meta data from Voice and SMS</a:t>
            </a: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Natural language processing on SMS text content</a:t>
            </a: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Natural language processing on daily check ins</a:t>
            </a: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Acoustic characteristics of daily check ins</a:t>
            </a: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Sleep signals</a:t>
            </a:r>
          </a:p>
          <a:p>
            <a:pPr marL="457200" indent="-457200">
              <a:buFont typeface="Wingdings" panose="05000000000000000000" pitchFamily="2" charset="2"/>
              <a:buChar char="ü"/>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and interactions; non-linear effects of predictors</a:t>
            </a:r>
          </a:p>
        </p:txBody>
      </p:sp>
    </p:spTree>
    <p:extLst>
      <p:ext uri="{BB962C8B-B14F-4D97-AF65-F5344CB8AC3E}">
        <p14:creationId xmlns:p14="http://schemas.microsoft.com/office/powerpoint/2010/main" val="142781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15525" y="5943600"/>
            <a:ext cx="2262987" cy="914400"/>
          </a:xfrm>
          <a:prstGeom prst="rect">
            <a:avLst/>
          </a:prstGeom>
        </p:spPr>
      </p:pic>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Machine Learning Classifier and Training</a:t>
            </a:r>
          </a:p>
        </p:txBody>
      </p:sp>
      <p:sp>
        <p:nvSpPr>
          <p:cNvPr id="6" name="TextBox 5"/>
          <p:cNvSpPr txBox="1"/>
          <p:nvPr/>
        </p:nvSpPr>
        <p:spPr>
          <a:xfrm>
            <a:off x="47625" y="742949"/>
            <a:ext cx="11753850" cy="3970318"/>
          </a:xfrm>
          <a:prstGeom prst="rect">
            <a:avLst/>
          </a:prstGeom>
          <a:noFill/>
        </p:spPr>
        <p:txBody>
          <a:bodyPr wrap="square" rtlCol="0">
            <a:spAutoFit/>
          </a:bodyPr>
          <a:lstStyle/>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Generalized Linear Model Elastic Net (regularized logistic regression)</a:t>
            </a:r>
          </a:p>
          <a:p>
            <a:pPr marL="914400" lvl="1" indent="-457200">
              <a:buFont typeface="Wingdings" panose="05000000000000000000" pitchFamily="2" charset="2"/>
              <a:buChar char="q"/>
            </a:pPr>
            <a:r>
              <a:rPr lang="en-US" sz="2800" b="1" dirty="0">
                <a:solidFill>
                  <a:srgbClr val="0070C0"/>
                </a:solidFill>
                <a:latin typeface="Arial" panose="020B0604020202020204" pitchFamily="34" charset="0"/>
                <a:cs typeface="Arial" panose="020B0604020202020204" pitchFamily="34" charset="0"/>
              </a:rPr>
              <a:t>Provide probability estimates</a:t>
            </a:r>
          </a:p>
          <a:p>
            <a:pPr marL="914400" lvl="1" indent="-457200">
              <a:buFont typeface="Wingdings" panose="05000000000000000000" pitchFamily="2" charset="2"/>
              <a:buChar char="q"/>
            </a:pPr>
            <a:r>
              <a:rPr lang="en-US" sz="2800" b="1" dirty="0">
                <a:solidFill>
                  <a:srgbClr val="0070C0"/>
                </a:solidFill>
                <a:latin typeface="Arial" panose="020B0604020202020204" pitchFamily="34" charset="0"/>
                <a:cs typeface="Arial" panose="020B0604020202020204" pitchFamily="34" charset="0"/>
              </a:rPr>
              <a:t>Does predictor selection</a:t>
            </a:r>
          </a:p>
          <a:p>
            <a:pPr marL="914400" lvl="1" indent="-457200">
              <a:buFont typeface="Wingdings" panose="05000000000000000000" pitchFamily="2" charset="2"/>
              <a:buChar char="q"/>
            </a:pPr>
            <a:r>
              <a:rPr lang="en-US" sz="2800" b="1" dirty="0">
                <a:solidFill>
                  <a:srgbClr val="0070C0"/>
                </a:solidFill>
                <a:latin typeface="Arial" panose="020B0604020202020204" pitchFamily="34" charset="0"/>
                <a:cs typeface="Arial" panose="020B0604020202020204" pitchFamily="34" charset="0"/>
              </a:rPr>
              <a:t>Predictors are interpretable (not black box model)</a:t>
            </a:r>
          </a:p>
          <a:p>
            <a:pPr marL="457200" indent="-457200">
              <a:buFont typeface="Wingdings" panose="05000000000000000000" pitchFamily="2" charset="2"/>
              <a:buChar char="ü"/>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3x repeated 10-Fold Cross Validation </a:t>
            </a:r>
          </a:p>
          <a:p>
            <a:pPr marL="914400" lvl="1" indent="-457200">
              <a:buFont typeface="Wingdings" panose="05000000000000000000" pitchFamily="2" charset="2"/>
              <a:buChar char="q"/>
            </a:pPr>
            <a:r>
              <a:rPr lang="en-US" sz="2800" b="1" dirty="0">
                <a:solidFill>
                  <a:srgbClr val="0070C0"/>
                </a:solidFill>
                <a:latin typeface="Arial" panose="020B0604020202020204" pitchFamily="34" charset="0"/>
                <a:cs typeface="Arial" panose="020B0604020202020204" pitchFamily="34" charset="0"/>
              </a:rPr>
              <a:t>Provides robust evaluation of how models will work on new patients that the model has not seen (not trained on)</a:t>
            </a:r>
          </a:p>
        </p:txBody>
      </p:sp>
    </p:spTree>
    <p:extLst>
      <p:ext uri="{BB962C8B-B14F-4D97-AF65-F5344CB8AC3E}">
        <p14:creationId xmlns:p14="http://schemas.microsoft.com/office/powerpoint/2010/main" val="1305627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Model Probabilities for No Lapse and Lapse Observations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5525" y="5943600"/>
            <a:ext cx="2262987" cy="914400"/>
          </a:xfrm>
          <a:prstGeom prst="rect">
            <a:avLst/>
          </a:prstGeom>
        </p:spPr>
      </p:pic>
      <p:pic>
        <p:nvPicPr>
          <p:cNvPr id="2" name="Picture 1"/>
          <p:cNvPicPr>
            <a:picLocks noChangeAspect="1"/>
          </p:cNvPicPr>
          <p:nvPr/>
        </p:nvPicPr>
        <p:blipFill>
          <a:blip r:embed="rId4"/>
          <a:stretch>
            <a:fillRect/>
          </a:stretch>
        </p:blipFill>
        <p:spPr>
          <a:xfrm>
            <a:off x="6001660" y="693054"/>
            <a:ext cx="6172200" cy="6172200"/>
          </a:xfrm>
          <a:prstGeom prst="rect">
            <a:avLst/>
          </a:prstGeom>
        </p:spPr>
      </p:pic>
      <p:sp>
        <p:nvSpPr>
          <p:cNvPr id="8" name="TextBox 7"/>
          <p:cNvSpPr txBox="1"/>
          <p:nvPr/>
        </p:nvSpPr>
        <p:spPr>
          <a:xfrm>
            <a:off x="33111" y="728435"/>
            <a:ext cx="5787118" cy="6124754"/>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Model predicts probability of lapse in next day for “new” observations</a:t>
            </a:r>
          </a:p>
          <a:p>
            <a:pPr marL="457200" indent="-457200">
              <a:buFont typeface="Wingdings" panose="05000000000000000000" pitchFamily="2" charset="2"/>
              <a:buChar char="q"/>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Can separate predictions for TRUE lapse and no lapse days</a:t>
            </a:r>
          </a:p>
          <a:p>
            <a:pPr marL="457200" indent="-457200">
              <a:buFont typeface="Wingdings" panose="05000000000000000000" pitchFamily="2" charset="2"/>
              <a:buChar char="q"/>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Want low probability for true no lapse and high probability for true lapse</a:t>
            </a:r>
          </a:p>
          <a:p>
            <a:pPr marL="457200" indent="-457200">
              <a:buFont typeface="Wingdings" panose="05000000000000000000" pitchFamily="2" charset="2"/>
              <a:buChar char="q"/>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Can pick cut-score for classification</a:t>
            </a:r>
          </a:p>
        </p:txBody>
      </p:sp>
    </p:spTree>
    <p:extLst>
      <p:ext uri="{BB962C8B-B14F-4D97-AF65-F5344CB8AC3E}">
        <p14:creationId xmlns:p14="http://schemas.microsoft.com/office/powerpoint/2010/main" val="3601286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5525" y="5943600"/>
            <a:ext cx="2262987" cy="914400"/>
          </a:xfrm>
          <a:prstGeom prst="rect">
            <a:avLst/>
          </a:prstGeom>
        </p:spPr>
      </p:pic>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Preliminary Model Performance for NEXT DAY</a:t>
            </a:r>
          </a:p>
        </p:txBody>
      </p:sp>
      <p:pic>
        <p:nvPicPr>
          <p:cNvPr id="8" name="Picture 7"/>
          <p:cNvPicPr>
            <a:picLocks noChangeAspect="1"/>
          </p:cNvPicPr>
          <p:nvPr/>
        </p:nvPicPr>
        <p:blipFill>
          <a:blip r:embed="rId4"/>
          <a:stretch>
            <a:fillRect/>
          </a:stretch>
        </p:blipFill>
        <p:spPr>
          <a:xfrm>
            <a:off x="6034532" y="689210"/>
            <a:ext cx="6172200" cy="6172200"/>
          </a:xfrm>
          <a:prstGeom prst="rect">
            <a:avLst/>
          </a:prstGeom>
        </p:spPr>
      </p:pic>
      <p:sp>
        <p:nvSpPr>
          <p:cNvPr id="6" name="TextBox 5"/>
          <p:cNvSpPr txBox="1"/>
          <p:nvPr/>
        </p:nvSpPr>
        <p:spPr>
          <a:xfrm>
            <a:off x="33111" y="728435"/>
            <a:ext cx="11753850" cy="4832092"/>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Using ALL AVAILABE features/predictors</a:t>
            </a:r>
          </a:p>
          <a:p>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AUC = 0.88                                                                                                    (dotted line - Random model)                                                                              (perfect model reaches top left)</a:t>
            </a:r>
          </a:p>
          <a:p>
            <a:pPr marL="457200" indent="-457200">
              <a:buFont typeface="Wingdings" panose="05000000000000000000" pitchFamily="2" charset="2"/>
              <a:buChar char="q"/>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Accuracy = 96%</a:t>
            </a:r>
          </a:p>
          <a:p>
            <a:pPr marL="457200" indent="-457200">
              <a:buFont typeface="Wingdings" panose="05000000000000000000" pitchFamily="2" charset="2"/>
              <a:buChar char="q"/>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Clinically Useful Cut-Point</a:t>
            </a:r>
          </a:p>
          <a:p>
            <a:pPr marL="914400" lvl="1"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True Positive Rate   = .90</a:t>
            </a:r>
          </a:p>
          <a:p>
            <a:pPr marL="914400" lvl="1"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False Positive Rate = .30</a:t>
            </a:r>
          </a:p>
        </p:txBody>
      </p:sp>
      <p:sp>
        <p:nvSpPr>
          <p:cNvPr id="11" name="TextBox 10"/>
          <p:cNvSpPr txBox="1"/>
          <p:nvPr/>
        </p:nvSpPr>
        <p:spPr>
          <a:xfrm>
            <a:off x="8011886" y="1785255"/>
            <a:ext cx="389850"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X</a:t>
            </a:r>
          </a:p>
        </p:txBody>
      </p:sp>
      <p:sp>
        <p:nvSpPr>
          <p:cNvPr id="2" name="Rectangle 1"/>
          <p:cNvSpPr/>
          <p:nvPr/>
        </p:nvSpPr>
        <p:spPr>
          <a:xfrm>
            <a:off x="7886480" y="728435"/>
            <a:ext cx="2029045" cy="606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425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5525" y="5943600"/>
            <a:ext cx="2262987" cy="914400"/>
          </a:xfrm>
          <a:prstGeom prst="rect">
            <a:avLst/>
          </a:prstGeom>
        </p:spPr>
      </p:pic>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Excluding EMA Predictors: EASIER IMPLEMENTATION</a:t>
            </a:r>
          </a:p>
        </p:txBody>
      </p:sp>
      <p:sp>
        <p:nvSpPr>
          <p:cNvPr id="7" name="TextBox 6"/>
          <p:cNvSpPr txBox="1"/>
          <p:nvPr/>
        </p:nvSpPr>
        <p:spPr>
          <a:xfrm>
            <a:off x="33111" y="728435"/>
            <a:ext cx="11753850" cy="3970318"/>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AUC = 0.87</a:t>
            </a:r>
          </a:p>
          <a:p>
            <a:pPr marL="457200" indent="-457200">
              <a:buFont typeface="Wingdings" panose="05000000000000000000" pitchFamily="2" charset="2"/>
              <a:buChar char="ü"/>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Accuracy = 96%</a:t>
            </a:r>
          </a:p>
          <a:p>
            <a:pPr marL="457200" indent="-457200">
              <a:buFont typeface="Wingdings" panose="05000000000000000000" pitchFamily="2" charset="2"/>
              <a:buChar char="q"/>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Clinically Useful Cut-Point</a:t>
            </a:r>
          </a:p>
          <a:p>
            <a:pPr marL="914400" lvl="1"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True Positive Rate   = .89</a:t>
            </a:r>
          </a:p>
          <a:p>
            <a:pPr marL="914400" lvl="1"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False Positive Rate = .30</a:t>
            </a:r>
          </a:p>
          <a:p>
            <a:pPr marL="914400" lvl="1" indent="-457200">
              <a:buFont typeface="Wingdings" panose="05000000000000000000" pitchFamily="2" charset="2"/>
              <a:buChar char="ü"/>
            </a:pPr>
            <a:endParaRPr lang="en-US" sz="2800" b="1"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ü"/>
            </a:pPr>
            <a:endParaRPr lang="en-US" sz="28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4"/>
          <a:stretch>
            <a:fillRect/>
          </a:stretch>
        </p:blipFill>
        <p:spPr>
          <a:xfrm>
            <a:off x="6001650" y="678545"/>
            <a:ext cx="6172200" cy="6172200"/>
          </a:xfrm>
          <a:prstGeom prst="rect">
            <a:avLst/>
          </a:prstGeom>
        </p:spPr>
      </p:pic>
      <p:sp>
        <p:nvSpPr>
          <p:cNvPr id="8" name="Rectangle 7"/>
          <p:cNvSpPr/>
          <p:nvPr/>
        </p:nvSpPr>
        <p:spPr>
          <a:xfrm>
            <a:off x="7886480" y="728435"/>
            <a:ext cx="2029045" cy="606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011886" y="1785255"/>
            <a:ext cx="389850"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2314554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5525" y="5943600"/>
            <a:ext cx="2262987" cy="914400"/>
          </a:xfrm>
          <a:prstGeom prst="rect">
            <a:avLst/>
          </a:prstGeom>
        </p:spPr>
      </p:pic>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Cellular Only &amp; GPS  Only Models: Early Stages</a:t>
            </a:r>
          </a:p>
        </p:txBody>
      </p:sp>
      <p:pic>
        <p:nvPicPr>
          <p:cNvPr id="9" name="Picture 8"/>
          <p:cNvPicPr>
            <a:picLocks noChangeAspect="1"/>
          </p:cNvPicPr>
          <p:nvPr/>
        </p:nvPicPr>
        <p:blipFill>
          <a:blip r:embed="rId4"/>
          <a:stretch>
            <a:fillRect/>
          </a:stretch>
        </p:blipFill>
        <p:spPr>
          <a:xfrm>
            <a:off x="21766" y="1360711"/>
            <a:ext cx="5486400" cy="5486400"/>
          </a:xfrm>
          <a:prstGeom prst="rect">
            <a:avLst/>
          </a:prstGeom>
        </p:spPr>
      </p:pic>
      <p:pic>
        <p:nvPicPr>
          <p:cNvPr id="10" name="Picture 9"/>
          <p:cNvPicPr>
            <a:picLocks noChangeAspect="1"/>
          </p:cNvPicPr>
          <p:nvPr/>
        </p:nvPicPr>
        <p:blipFill>
          <a:blip r:embed="rId5"/>
          <a:stretch>
            <a:fillRect/>
          </a:stretch>
        </p:blipFill>
        <p:spPr>
          <a:xfrm>
            <a:off x="6683829" y="1375228"/>
            <a:ext cx="5486400" cy="5486400"/>
          </a:xfrm>
          <a:prstGeom prst="rect">
            <a:avLst/>
          </a:prstGeom>
        </p:spPr>
      </p:pic>
      <p:sp>
        <p:nvSpPr>
          <p:cNvPr id="8" name="TextBox 7"/>
          <p:cNvSpPr txBox="1"/>
          <p:nvPr/>
        </p:nvSpPr>
        <p:spPr>
          <a:xfrm>
            <a:off x="566056" y="885374"/>
            <a:ext cx="2400016" cy="523220"/>
          </a:xfrm>
          <a:prstGeom prst="rect">
            <a:avLst/>
          </a:prstGeom>
          <a:noFill/>
        </p:spPr>
        <p:txBody>
          <a:bodyPr wrap="none" rtlCol="0">
            <a:spAutoFit/>
          </a:bodyPr>
          <a:lstStyle/>
          <a:p>
            <a:r>
              <a:rPr lang="en-US" sz="2800" b="1" u="sng" dirty="0">
                <a:solidFill>
                  <a:srgbClr val="0070C0"/>
                </a:solidFill>
                <a:latin typeface="Arial" panose="020B0604020202020204" pitchFamily="34" charset="0"/>
                <a:cs typeface="Arial" panose="020B0604020202020204" pitchFamily="34" charset="0"/>
              </a:rPr>
              <a:t>Cellular Only</a:t>
            </a:r>
          </a:p>
        </p:txBody>
      </p:sp>
      <p:sp>
        <p:nvSpPr>
          <p:cNvPr id="12" name="TextBox 11"/>
          <p:cNvSpPr txBox="1"/>
          <p:nvPr/>
        </p:nvSpPr>
        <p:spPr>
          <a:xfrm>
            <a:off x="7220860" y="878118"/>
            <a:ext cx="1838965" cy="523220"/>
          </a:xfrm>
          <a:prstGeom prst="rect">
            <a:avLst/>
          </a:prstGeom>
          <a:noFill/>
        </p:spPr>
        <p:txBody>
          <a:bodyPr wrap="none" rtlCol="0">
            <a:spAutoFit/>
          </a:bodyPr>
          <a:lstStyle/>
          <a:p>
            <a:r>
              <a:rPr lang="en-US" sz="2800" b="1" u="sng" dirty="0">
                <a:solidFill>
                  <a:srgbClr val="0070C0"/>
                </a:solidFill>
                <a:latin typeface="Arial" panose="020B0604020202020204" pitchFamily="34" charset="0"/>
                <a:cs typeface="Arial" panose="020B0604020202020204" pitchFamily="34" charset="0"/>
              </a:rPr>
              <a:t>GPS Only</a:t>
            </a:r>
          </a:p>
        </p:txBody>
      </p:sp>
      <p:sp>
        <p:nvSpPr>
          <p:cNvPr id="11" name="Rectangle 10"/>
          <p:cNvSpPr/>
          <p:nvPr/>
        </p:nvSpPr>
        <p:spPr>
          <a:xfrm>
            <a:off x="7852230" y="1434312"/>
            <a:ext cx="2063296" cy="5105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97422" y="1456084"/>
            <a:ext cx="2063296" cy="5105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8236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smtClean="0">
                <a:solidFill>
                  <a:srgbClr val="00B050"/>
                </a:solidFill>
                <a:latin typeface="Arial" panose="020B0604020202020204" pitchFamily="34" charset="0"/>
                <a:cs typeface="Arial" panose="020B0604020202020204" pitchFamily="34" charset="0"/>
              </a:rPr>
              <a:t>Personal Sensing</a:t>
            </a:r>
            <a:endParaRPr lang="en-US" sz="3200" b="1" dirty="0">
              <a:solidFill>
                <a:srgbClr val="00B050"/>
              </a:solidFill>
              <a:latin typeface="Arial" panose="020B0604020202020204" pitchFamily="34" charset="0"/>
              <a:cs typeface="Arial" panose="020B0604020202020204" pitchFamily="34" charset="0"/>
            </a:endParaRPr>
          </a:p>
        </p:txBody>
      </p:sp>
      <p:sp>
        <p:nvSpPr>
          <p:cNvPr id="6" name="TextBox 5"/>
          <p:cNvSpPr txBox="1"/>
          <p:nvPr/>
        </p:nvSpPr>
        <p:spPr>
          <a:xfrm>
            <a:off x="47625" y="742949"/>
            <a:ext cx="11753850" cy="5262979"/>
          </a:xfrm>
          <a:prstGeom prst="rect">
            <a:avLst/>
          </a:prstGeom>
          <a:noFill/>
        </p:spPr>
        <p:txBody>
          <a:bodyPr wrap="square" rtlCol="0">
            <a:spAutoFit/>
          </a:bodyPr>
          <a:lstStyle/>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In situ </a:t>
            </a:r>
            <a:r>
              <a:rPr lang="en-US" sz="2800" b="1" dirty="0" smtClean="0">
                <a:latin typeface="Arial" panose="020B0604020202020204" pitchFamily="34" charset="0"/>
                <a:cs typeface="Arial" panose="020B0604020202020204" pitchFamily="34" charset="0"/>
              </a:rPr>
              <a:t>(in the “real world”) measurement</a:t>
            </a: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Moment-by-moment quantification</a:t>
            </a:r>
          </a:p>
          <a:p>
            <a:pPr marL="457200" indent="-457200">
              <a:buFont typeface="Wingdings" panose="05000000000000000000" pitchFamily="2" charset="2"/>
              <a:buChar char="q"/>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Uses personal digital devices &amp; biosensors</a:t>
            </a:r>
          </a:p>
          <a:p>
            <a:pPr marL="457200" indent="-457200">
              <a:buFont typeface="Wingdings" panose="05000000000000000000" pitchFamily="2" charset="2"/>
              <a:buChar char="q"/>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Data can be collected actively or passively</a:t>
            </a:r>
          </a:p>
          <a:p>
            <a:pPr marL="457200" indent="-457200">
              <a:buFont typeface="Wingdings" panose="05000000000000000000" pitchFamily="2" charset="2"/>
              <a:buChar char="q"/>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Provides a rich and temporally precise characterization of the individual-level human phenotype</a:t>
            </a:r>
          </a:p>
          <a:p>
            <a:pPr marL="457200" indent="-457200">
              <a:buFont typeface="Wingdings" panose="05000000000000000000" pitchFamily="2" charset="2"/>
              <a:buChar char="q"/>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Useful for both explanation and prediction</a:t>
            </a:r>
          </a:p>
        </p:txBody>
      </p:sp>
    </p:spTree>
    <p:extLst>
      <p:ext uri="{BB962C8B-B14F-4D97-AF65-F5344CB8AC3E}">
        <p14:creationId xmlns:p14="http://schemas.microsoft.com/office/powerpoint/2010/main" val="10142967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Lapse in patients with Opioid Use Disorder</a:t>
            </a:r>
          </a:p>
        </p:txBody>
      </p:sp>
      <p:sp>
        <p:nvSpPr>
          <p:cNvPr id="6" name="TextBox 5"/>
          <p:cNvSpPr txBox="1"/>
          <p:nvPr/>
        </p:nvSpPr>
        <p:spPr>
          <a:xfrm>
            <a:off x="47625" y="742949"/>
            <a:ext cx="11753850" cy="2246769"/>
          </a:xfrm>
          <a:prstGeom prst="rect">
            <a:avLst/>
          </a:prstGeom>
          <a:noFill/>
        </p:spPr>
        <p:txBody>
          <a:bodyPr wrap="square" rtlCol="0">
            <a:spAutoFit/>
          </a:bodyPr>
          <a:lstStyle/>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Recruiting patients in recovery from Opioid Use Disorder</a:t>
            </a: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More variation in stage of recover (1 – </a:t>
            </a:r>
            <a:r>
              <a:rPr lang="en-US" sz="2800" b="1" dirty="0" smtClean="0">
                <a:latin typeface="Arial" panose="020B0604020202020204" pitchFamily="34" charset="0"/>
                <a:cs typeface="Arial" panose="020B0604020202020204" pitchFamily="34" charset="0"/>
              </a:rPr>
              <a:t>12 </a:t>
            </a:r>
            <a:r>
              <a:rPr lang="en-US" sz="2800" b="1" dirty="0">
                <a:latin typeface="Arial" panose="020B0604020202020204" pitchFamily="34" charset="0"/>
                <a:cs typeface="Arial" panose="020B0604020202020204" pitchFamily="34" charset="0"/>
              </a:rPr>
              <a:t>months at start)</a:t>
            </a: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12 months of monitoring</a:t>
            </a: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Close to real implementation methods</a:t>
            </a: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National sample (size; diversity: demographics, location)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9536" y="4292599"/>
            <a:ext cx="1707652" cy="25614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4761" y="4292600"/>
            <a:ext cx="1921109" cy="256147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 y="4292600"/>
            <a:ext cx="3302000" cy="25654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0854" y="4292599"/>
            <a:ext cx="1920204" cy="2550271"/>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4722" y="4292599"/>
            <a:ext cx="1846646" cy="2565401"/>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44722" y="0"/>
            <a:ext cx="1847278" cy="1847278"/>
          </a:xfrm>
          <a:prstGeom prst="rect">
            <a:avLst/>
          </a:prstGeom>
        </p:spPr>
      </p:pic>
    </p:spTree>
    <p:extLst>
      <p:ext uri="{BB962C8B-B14F-4D97-AF65-F5344CB8AC3E}">
        <p14:creationId xmlns:p14="http://schemas.microsoft.com/office/powerpoint/2010/main" val="2903969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7D42486-DABC-CA45-A41A-BA8404BE7FE4}"/>
              </a:ext>
            </a:extLst>
          </p:cNvPr>
          <p:cNvGrpSpPr/>
          <p:nvPr/>
        </p:nvGrpSpPr>
        <p:grpSpPr>
          <a:xfrm>
            <a:off x="2758785" y="1826826"/>
            <a:ext cx="2777848" cy="3691110"/>
            <a:chOff x="2758785" y="1913914"/>
            <a:chExt cx="2777848" cy="3691110"/>
          </a:xfrm>
        </p:grpSpPr>
        <p:sp>
          <p:nvSpPr>
            <p:cNvPr id="20" name="Smiley Face 19">
              <a:extLst>
                <a:ext uri="{FF2B5EF4-FFF2-40B4-BE49-F238E27FC236}">
                  <a16:creationId xmlns:a16="http://schemas.microsoft.com/office/drawing/2014/main" id="{D36603B2-B7A7-4FF3-B76F-72361F68CC5B}"/>
                </a:ext>
              </a:extLst>
            </p:cNvPr>
            <p:cNvSpPr/>
            <p:nvPr/>
          </p:nvSpPr>
          <p:spPr>
            <a:xfrm>
              <a:off x="2758786" y="1929749"/>
              <a:ext cx="760021" cy="760021"/>
            </a:xfrm>
            <a:prstGeom prst="smileyFace">
              <a:avLst>
                <a:gd name="adj" fmla="val 4653"/>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miley Face 20">
              <a:extLst>
                <a:ext uri="{FF2B5EF4-FFF2-40B4-BE49-F238E27FC236}">
                  <a16:creationId xmlns:a16="http://schemas.microsoft.com/office/drawing/2014/main" id="{4C53DD7A-0AC2-45C8-B0B2-A164968BB3A4}"/>
                </a:ext>
              </a:extLst>
            </p:cNvPr>
            <p:cNvSpPr/>
            <p:nvPr/>
          </p:nvSpPr>
          <p:spPr>
            <a:xfrm>
              <a:off x="2762746" y="2902821"/>
              <a:ext cx="760021" cy="760021"/>
            </a:xfrm>
            <a:prstGeom prst="smileyFace">
              <a:avLst>
                <a:gd name="adj" fmla="val -4653"/>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miley Face 21">
              <a:extLst>
                <a:ext uri="{FF2B5EF4-FFF2-40B4-BE49-F238E27FC236}">
                  <a16:creationId xmlns:a16="http://schemas.microsoft.com/office/drawing/2014/main" id="{619C0A07-F361-4DF6-8707-3ABDEFF5218E}"/>
                </a:ext>
              </a:extLst>
            </p:cNvPr>
            <p:cNvSpPr/>
            <p:nvPr/>
          </p:nvSpPr>
          <p:spPr>
            <a:xfrm>
              <a:off x="2758786" y="3873912"/>
              <a:ext cx="760021" cy="760021"/>
            </a:xfrm>
            <a:prstGeom prst="smileyFac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miley Face 22">
              <a:extLst>
                <a:ext uri="{FF2B5EF4-FFF2-40B4-BE49-F238E27FC236}">
                  <a16:creationId xmlns:a16="http://schemas.microsoft.com/office/drawing/2014/main" id="{E79B9D1A-89EA-450C-9B75-A6EC3A37218E}"/>
                </a:ext>
              </a:extLst>
            </p:cNvPr>
            <p:cNvSpPr/>
            <p:nvPr/>
          </p:nvSpPr>
          <p:spPr>
            <a:xfrm>
              <a:off x="2758785" y="4845003"/>
              <a:ext cx="760021" cy="760021"/>
            </a:xfrm>
            <a:prstGeom prst="smileyFace">
              <a:avLst>
                <a:gd name="adj" fmla="val -4653"/>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a:extLst>
                <a:ext uri="{FF2B5EF4-FFF2-40B4-BE49-F238E27FC236}">
                  <a16:creationId xmlns:a16="http://schemas.microsoft.com/office/drawing/2014/main" id="{324D9D8A-0168-44B6-88E4-B95E5D429911}"/>
                </a:ext>
              </a:extLst>
            </p:cNvPr>
            <p:cNvSpPr/>
            <p:nvPr/>
          </p:nvSpPr>
          <p:spPr>
            <a:xfrm>
              <a:off x="3765719" y="1913914"/>
              <a:ext cx="760021" cy="760021"/>
            </a:xfrm>
            <a:prstGeom prst="smileyFac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miley Face 16">
              <a:extLst>
                <a:ext uri="{FF2B5EF4-FFF2-40B4-BE49-F238E27FC236}">
                  <a16:creationId xmlns:a16="http://schemas.microsoft.com/office/drawing/2014/main" id="{144F4633-477F-4DBB-9D92-14EC3E40F5F4}"/>
                </a:ext>
              </a:extLst>
            </p:cNvPr>
            <p:cNvSpPr/>
            <p:nvPr/>
          </p:nvSpPr>
          <p:spPr>
            <a:xfrm>
              <a:off x="3769679" y="2886986"/>
              <a:ext cx="760021" cy="760021"/>
            </a:xfrm>
            <a:prstGeom prst="smileyFace">
              <a:avLst>
                <a:gd name="adj" fmla="val 4653"/>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miley Face 17">
              <a:extLst>
                <a:ext uri="{FF2B5EF4-FFF2-40B4-BE49-F238E27FC236}">
                  <a16:creationId xmlns:a16="http://schemas.microsoft.com/office/drawing/2014/main" id="{365FB11E-34DD-4C28-ACEF-BDBC564E6F98}"/>
                </a:ext>
              </a:extLst>
            </p:cNvPr>
            <p:cNvSpPr/>
            <p:nvPr/>
          </p:nvSpPr>
          <p:spPr>
            <a:xfrm>
              <a:off x="3765719" y="3858077"/>
              <a:ext cx="760021" cy="760021"/>
            </a:xfrm>
            <a:prstGeom prst="smileyFace">
              <a:avLst>
                <a:gd name="adj" fmla="val -4653"/>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miley Face 18">
              <a:extLst>
                <a:ext uri="{FF2B5EF4-FFF2-40B4-BE49-F238E27FC236}">
                  <a16:creationId xmlns:a16="http://schemas.microsoft.com/office/drawing/2014/main" id="{78453BD3-0EE4-443E-9528-186CEA12934C}"/>
                </a:ext>
              </a:extLst>
            </p:cNvPr>
            <p:cNvSpPr/>
            <p:nvPr/>
          </p:nvSpPr>
          <p:spPr>
            <a:xfrm>
              <a:off x="3765718" y="4829168"/>
              <a:ext cx="760021" cy="760021"/>
            </a:xfrm>
            <a:prstGeom prst="smileyFace">
              <a:avLst>
                <a:gd name="adj" fmla="val 4653"/>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miley Face 11">
              <a:extLst>
                <a:ext uri="{FF2B5EF4-FFF2-40B4-BE49-F238E27FC236}">
                  <a16:creationId xmlns:a16="http://schemas.microsoft.com/office/drawing/2014/main" id="{DCDC895F-7429-401F-A0FF-D81D6B9BBAD6}"/>
                </a:ext>
              </a:extLst>
            </p:cNvPr>
            <p:cNvSpPr/>
            <p:nvPr/>
          </p:nvSpPr>
          <p:spPr>
            <a:xfrm>
              <a:off x="4772652" y="1929749"/>
              <a:ext cx="760021" cy="760021"/>
            </a:xfrm>
            <a:prstGeom prst="smileyFace">
              <a:avLst>
                <a:gd name="adj" fmla="val 4653"/>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a:extLst>
                <a:ext uri="{FF2B5EF4-FFF2-40B4-BE49-F238E27FC236}">
                  <a16:creationId xmlns:a16="http://schemas.microsoft.com/office/drawing/2014/main" id="{A0591FEA-9780-4EBC-BD77-F36A16B230BE}"/>
                </a:ext>
              </a:extLst>
            </p:cNvPr>
            <p:cNvSpPr/>
            <p:nvPr/>
          </p:nvSpPr>
          <p:spPr>
            <a:xfrm>
              <a:off x="4776612" y="2902821"/>
              <a:ext cx="760021" cy="760021"/>
            </a:xfrm>
            <a:prstGeom prst="smileyFac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miley Face 13">
              <a:extLst>
                <a:ext uri="{FF2B5EF4-FFF2-40B4-BE49-F238E27FC236}">
                  <a16:creationId xmlns:a16="http://schemas.microsoft.com/office/drawing/2014/main" id="{7C600F74-5424-4791-AC15-3075F84BC0BD}"/>
                </a:ext>
              </a:extLst>
            </p:cNvPr>
            <p:cNvSpPr/>
            <p:nvPr/>
          </p:nvSpPr>
          <p:spPr>
            <a:xfrm>
              <a:off x="4772652" y="3873912"/>
              <a:ext cx="760021" cy="760021"/>
            </a:xfrm>
            <a:prstGeom prst="smileyFace">
              <a:avLst>
                <a:gd name="adj" fmla="val 4653"/>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miley Face 14">
              <a:extLst>
                <a:ext uri="{FF2B5EF4-FFF2-40B4-BE49-F238E27FC236}">
                  <a16:creationId xmlns:a16="http://schemas.microsoft.com/office/drawing/2014/main" id="{2B56C71C-9AB4-40C6-826C-F83E40F181DB}"/>
                </a:ext>
              </a:extLst>
            </p:cNvPr>
            <p:cNvSpPr/>
            <p:nvPr/>
          </p:nvSpPr>
          <p:spPr>
            <a:xfrm>
              <a:off x="4772651" y="4845003"/>
              <a:ext cx="760021" cy="760021"/>
            </a:xfrm>
            <a:prstGeom prst="smileyFace">
              <a:avLst>
                <a:gd name="adj" fmla="val 4653"/>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573BBF4C-C12D-5743-83B2-9D85DE61FE24}"/>
              </a:ext>
            </a:extLst>
          </p:cNvPr>
          <p:cNvGrpSpPr/>
          <p:nvPr/>
        </p:nvGrpSpPr>
        <p:grpSpPr>
          <a:xfrm>
            <a:off x="6655367" y="1842661"/>
            <a:ext cx="2777848" cy="3691110"/>
            <a:chOff x="6655367" y="1929749"/>
            <a:chExt cx="2777848" cy="3691110"/>
          </a:xfrm>
          <a:solidFill>
            <a:srgbClr val="0070C0"/>
          </a:solidFill>
        </p:grpSpPr>
        <p:sp>
          <p:nvSpPr>
            <p:cNvPr id="25" name="Smiley Face 24">
              <a:extLst>
                <a:ext uri="{FF2B5EF4-FFF2-40B4-BE49-F238E27FC236}">
                  <a16:creationId xmlns:a16="http://schemas.microsoft.com/office/drawing/2014/main" id="{B90198C2-41DB-4954-BD06-89CAE395CC23}"/>
                </a:ext>
              </a:extLst>
            </p:cNvPr>
            <p:cNvSpPr/>
            <p:nvPr/>
          </p:nvSpPr>
          <p:spPr>
            <a:xfrm>
              <a:off x="6655368" y="1945584"/>
              <a:ext cx="760021" cy="760021"/>
            </a:xfrm>
            <a:prstGeom prst="smileyFace">
              <a:avLst>
                <a:gd name="adj" fmla="val -4653"/>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miley Face 25">
              <a:extLst>
                <a:ext uri="{FF2B5EF4-FFF2-40B4-BE49-F238E27FC236}">
                  <a16:creationId xmlns:a16="http://schemas.microsoft.com/office/drawing/2014/main" id="{CDDF2522-DBC0-4B29-952C-904E4B900134}"/>
                </a:ext>
              </a:extLst>
            </p:cNvPr>
            <p:cNvSpPr/>
            <p:nvPr/>
          </p:nvSpPr>
          <p:spPr>
            <a:xfrm>
              <a:off x="6659328" y="2918656"/>
              <a:ext cx="760021" cy="760021"/>
            </a:xfrm>
            <a:prstGeom prst="smileyFace">
              <a:avLst>
                <a:gd name="adj" fmla="val 4653"/>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miley Face 26">
              <a:extLst>
                <a:ext uri="{FF2B5EF4-FFF2-40B4-BE49-F238E27FC236}">
                  <a16:creationId xmlns:a16="http://schemas.microsoft.com/office/drawing/2014/main" id="{693B5D70-FD0C-44A1-A771-F8282011B463}"/>
                </a:ext>
              </a:extLst>
            </p:cNvPr>
            <p:cNvSpPr/>
            <p:nvPr/>
          </p:nvSpPr>
          <p:spPr>
            <a:xfrm>
              <a:off x="6655368" y="3889747"/>
              <a:ext cx="760021" cy="760021"/>
            </a:xfrm>
            <a:prstGeom prst="smileyFace">
              <a:avLst>
                <a:gd name="adj" fmla="val -4653"/>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miley Face 27">
              <a:extLst>
                <a:ext uri="{FF2B5EF4-FFF2-40B4-BE49-F238E27FC236}">
                  <a16:creationId xmlns:a16="http://schemas.microsoft.com/office/drawing/2014/main" id="{5927279A-5782-4DDE-8443-8F976179B95F}"/>
                </a:ext>
              </a:extLst>
            </p:cNvPr>
            <p:cNvSpPr/>
            <p:nvPr/>
          </p:nvSpPr>
          <p:spPr>
            <a:xfrm>
              <a:off x="6655367" y="4860838"/>
              <a:ext cx="760021" cy="760021"/>
            </a:xfrm>
            <a:prstGeom prst="smileyFace">
              <a:avLst>
                <a:gd name="adj" fmla="val -4653"/>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B90D7F66-94B3-431A-9570-F1E095C4BE18}"/>
                </a:ext>
              </a:extLst>
            </p:cNvPr>
            <p:cNvSpPr/>
            <p:nvPr/>
          </p:nvSpPr>
          <p:spPr>
            <a:xfrm>
              <a:off x="7662301" y="1929749"/>
              <a:ext cx="760021" cy="760021"/>
            </a:xfrm>
            <a:prstGeom prst="smileyFace">
              <a:avLst>
                <a:gd name="adj" fmla="val -4653"/>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34020E90-F8BF-4BAD-8234-B88709B588CD}"/>
                </a:ext>
              </a:extLst>
            </p:cNvPr>
            <p:cNvSpPr/>
            <p:nvPr/>
          </p:nvSpPr>
          <p:spPr>
            <a:xfrm>
              <a:off x="7666261" y="2902821"/>
              <a:ext cx="760021" cy="760021"/>
            </a:xfrm>
            <a:prstGeom prst="smileyFace">
              <a:avLst>
                <a:gd name="adj" fmla="val -4653"/>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AD329CF9-E4C6-4428-833B-B87233BE203E}"/>
                </a:ext>
              </a:extLst>
            </p:cNvPr>
            <p:cNvSpPr/>
            <p:nvPr/>
          </p:nvSpPr>
          <p:spPr>
            <a:xfrm>
              <a:off x="7662301" y="3873912"/>
              <a:ext cx="760021" cy="760021"/>
            </a:xfrm>
            <a:prstGeom prst="smileyFace">
              <a:avLst>
                <a:gd name="adj" fmla="val -4653"/>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miley Face 31">
              <a:extLst>
                <a:ext uri="{FF2B5EF4-FFF2-40B4-BE49-F238E27FC236}">
                  <a16:creationId xmlns:a16="http://schemas.microsoft.com/office/drawing/2014/main" id="{D1DEED9E-7B6A-4237-A705-E4AC34745107}"/>
                </a:ext>
              </a:extLst>
            </p:cNvPr>
            <p:cNvSpPr/>
            <p:nvPr/>
          </p:nvSpPr>
          <p:spPr>
            <a:xfrm>
              <a:off x="7662300" y="4845003"/>
              <a:ext cx="760021" cy="760021"/>
            </a:xfrm>
            <a:prstGeom prst="smileyFace">
              <a:avLst>
                <a:gd name="adj" fmla="val 4653"/>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miley Face 32">
              <a:extLst>
                <a:ext uri="{FF2B5EF4-FFF2-40B4-BE49-F238E27FC236}">
                  <a16:creationId xmlns:a16="http://schemas.microsoft.com/office/drawing/2014/main" id="{99310716-E0C2-4E08-999A-22D13491594F}"/>
                </a:ext>
              </a:extLst>
            </p:cNvPr>
            <p:cNvSpPr/>
            <p:nvPr/>
          </p:nvSpPr>
          <p:spPr>
            <a:xfrm>
              <a:off x="8669234" y="1945584"/>
              <a:ext cx="760021" cy="760021"/>
            </a:xfrm>
            <a:prstGeom prst="smileyFace">
              <a:avLst>
                <a:gd name="adj" fmla="val -4653"/>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miley Face 33">
              <a:extLst>
                <a:ext uri="{FF2B5EF4-FFF2-40B4-BE49-F238E27FC236}">
                  <a16:creationId xmlns:a16="http://schemas.microsoft.com/office/drawing/2014/main" id="{CA071EBF-71D3-4E79-8CEC-6A6CFD7BB6F4}"/>
                </a:ext>
              </a:extLst>
            </p:cNvPr>
            <p:cNvSpPr/>
            <p:nvPr/>
          </p:nvSpPr>
          <p:spPr>
            <a:xfrm>
              <a:off x="8673194" y="2918656"/>
              <a:ext cx="760021" cy="760021"/>
            </a:xfrm>
            <a:prstGeom prst="smileyFac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miley Face 34">
              <a:extLst>
                <a:ext uri="{FF2B5EF4-FFF2-40B4-BE49-F238E27FC236}">
                  <a16:creationId xmlns:a16="http://schemas.microsoft.com/office/drawing/2014/main" id="{DA3CE380-FD62-400A-B304-A2A9F2979AB1}"/>
                </a:ext>
              </a:extLst>
            </p:cNvPr>
            <p:cNvSpPr/>
            <p:nvPr/>
          </p:nvSpPr>
          <p:spPr>
            <a:xfrm>
              <a:off x="8669234" y="3889747"/>
              <a:ext cx="760021" cy="760021"/>
            </a:xfrm>
            <a:prstGeom prst="smileyFace">
              <a:avLst>
                <a:gd name="adj" fmla="val -4653"/>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BA3B7D53-4BDF-4667-B3B0-276D377E2E7B}"/>
                </a:ext>
              </a:extLst>
            </p:cNvPr>
            <p:cNvSpPr/>
            <p:nvPr/>
          </p:nvSpPr>
          <p:spPr>
            <a:xfrm>
              <a:off x="8669233" y="4860838"/>
              <a:ext cx="760021" cy="760021"/>
            </a:xfrm>
            <a:prstGeom prst="smileyFace">
              <a:avLst>
                <a:gd name="adj" fmla="val -4653"/>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27492"/>
            <a:ext cx="1882588" cy="3030508"/>
          </a:xfrm>
          <a:prstGeom prst="rect">
            <a:avLst/>
          </a:prstGeom>
        </p:spPr>
      </p:pic>
      <p:cxnSp>
        <p:nvCxnSpPr>
          <p:cNvPr id="40" name="Straight Connector 39"/>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Precision Mental Health vs. Traditional </a:t>
            </a:r>
            <a:r>
              <a:rPr lang="en-US" sz="3200" b="1" dirty="0" err="1">
                <a:solidFill>
                  <a:srgbClr val="00B050"/>
                </a:solidFill>
                <a:latin typeface="Arial" panose="020B0604020202020204" pitchFamily="34" charset="0"/>
                <a:cs typeface="Arial" panose="020B0604020202020204" pitchFamily="34" charset="0"/>
              </a:rPr>
              <a:t>Tx</a:t>
            </a:r>
            <a:r>
              <a:rPr lang="en-US" sz="3200" b="1" dirty="0">
                <a:solidFill>
                  <a:srgbClr val="00B050"/>
                </a:solidFill>
                <a:latin typeface="Arial" panose="020B0604020202020204" pitchFamily="34" charset="0"/>
                <a:cs typeface="Arial" panose="020B0604020202020204" pitchFamily="34" charset="0"/>
              </a:rPr>
              <a:t> Approach</a:t>
            </a:r>
          </a:p>
        </p:txBody>
      </p:sp>
      <p:sp>
        <p:nvSpPr>
          <p:cNvPr id="45" name="TextBox 44"/>
          <p:cNvSpPr txBox="1"/>
          <p:nvPr/>
        </p:nvSpPr>
        <p:spPr>
          <a:xfrm>
            <a:off x="798217" y="1966464"/>
            <a:ext cx="2098299" cy="830997"/>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75 % Effective</a:t>
            </a:r>
          </a:p>
        </p:txBody>
      </p:sp>
      <p:sp>
        <p:nvSpPr>
          <p:cNvPr id="46" name="TextBox 45"/>
          <p:cNvSpPr txBox="1"/>
          <p:nvPr/>
        </p:nvSpPr>
        <p:spPr>
          <a:xfrm>
            <a:off x="9721696" y="1857923"/>
            <a:ext cx="2098299" cy="830997"/>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25 % Effective</a:t>
            </a:r>
          </a:p>
        </p:txBody>
      </p:sp>
      <p:sp>
        <p:nvSpPr>
          <p:cNvPr id="47" name="TextBox 46"/>
          <p:cNvSpPr txBox="1"/>
          <p:nvPr/>
        </p:nvSpPr>
        <p:spPr>
          <a:xfrm>
            <a:off x="3084217" y="1146409"/>
            <a:ext cx="2098299" cy="461665"/>
          </a:xfrm>
          <a:prstGeom prst="rect">
            <a:avLst/>
          </a:prstGeom>
          <a:noFill/>
        </p:spPr>
        <p:txBody>
          <a:bodyPr wrap="square" rtlCol="0">
            <a:spAutoFit/>
          </a:bodyPr>
          <a:lstStyle/>
          <a:p>
            <a:r>
              <a:rPr lang="en-US" sz="2400" b="1" u="sng" dirty="0">
                <a:latin typeface="Arial" panose="020B0604020202020204" pitchFamily="34" charset="0"/>
                <a:cs typeface="Arial" panose="020B0604020202020204" pitchFamily="34" charset="0"/>
              </a:rPr>
              <a:t>Treatment A</a:t>
            </a:r>
          </a:p>
        </p:txBody>
      </p:sp>
      <p:sp>
        <p:nvSpPr>
          <p:cNvPr id="48" name="TextBox 47"/>
          <p:cNvSpPr txBox="1"/>
          <p:nvPr/>
        </p:nvSpPr>
        <p:spPr>
          <a:xfrm>
            <a:off x="6879701" y="1139153"/>
            <a:ext cx="2098299" cy="461665"/>
          </a:xfrm>
          <a:prstGeom prst="rect">
            <a:avLst/>
          </a:prstGeom>
          <a:noFill/>
        </p:spPr>
        <p:txBody>
          <a:bodyPr wrap="square" rtlCol="0">
            <a:spAutoFit/>
          </a:bodyPr>
          <a:lstStyle/>
          <a:p>
            <a:r>
              <a:rPr lang="en-US" sz="2400" b="1" u="sng" dirty="0">
                <a:latin typeface="Arial" panose="020B0604020202020204" pitchFamily="34" charset="0"/>
                <a:cs typeface="Arial" panose="020B0604020202020204" pitchFamily="34" charset="0"/>
              </a:rPr>
              <a:t>Treatment B</a:t>
            </a:r>
          </a:p>
        </p:txBody>
      </p:sp>
      <p:grpSp>
        <p:nvGrpSpPr>
          <p:cNvPr id="52" name="Group 51"/>
          <p:cNvGrpSpPr/>
          <p:nvPr/>
        </p:nvGrpSpPr>
        <p:grpSpPr>
          <a:xfrm>
            <a:off x="2640535" y="2699209"/>
            <a:ext cx="4891376" cy="1007913"/>
            <a:chOff x="2640535" y="2699209"/>
            <a:chExt cx="4891376" cy="1007913"/>
          </a:xfrm>
        </p:grpSpPr>
        <p:sp>
          <p:nvSpPr>
            <p:cNvPr id="38" name="Rectangle 37">
              <a:extLst>
                <a:ext uri="{FF2B5EF4-FFF2-40B4-BE49-F238E27FC236}">
                  <a16:creationId xmlns:a16="http://schemas.microsoft.com/office/drawing/2014/main" id="{BE652D8C-B50E-4CBA-BA9B-DF474C2ABF6B}"/>
                </a:ext>
              </a:extLst>
            </p:cNvPr>
            <p:cNvSpPr/>
            <p:nvPr/>
          </p:nvSpPr>
          <p:spPr>
            <a:xfrm>
              <a:off x="6538842" y="2714053"/>
              <a:ext cx="993069" cy="9930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EE1EDC2-B000-B04A-838A-A8D8376BBA80}"/>
                </a:ext>
              </a:extLst>
            </p:cNvPr>
            <p:cNvSpPr/>
            <p:nvPr/>
          </p:nvSpPr>
          <p:spPr>
            <a:xfrm>
              <a:off x="2640535" y="2699209"/>
              <a:ext cx="993069" cy="9930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3706174" y="3195744"/>
              <a:ext cx="2698318" cy="1484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450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descr="Fingerprint">
            <a:extLst>
              <a:ext uri="{FF2B5EF4-FFF2-40B4-BE49-F238E27FC236}">
                <a16:creationId xmlns:a16="http://schemas.microsoft.com/office/drawing/2014/main" id="{54DBAB85-FFBB-4A9D-B1C2-822FD3704BB3}"/>
              </a:ext>
            </a:extLst>
          </p:cNvPr>
          <p:cNvPicPr>
            <a:picLocks noChangeAspect="1"/>
          </p:cNvPicPr>
          <p:nvPr/>
        </p:nvPicPr>
        <p:blipFill>
          <a:blip r:embed="rId3" cstate="print">
            <a:duotone>
              <a:prstClr val="black"/>
              <a:srgbClr val="0000FF">
                <a:tint val="45000"/>
                <a:satMod val="400000"/>
              </a:srgbClr>
            </a:duotone>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51230" y="1545546"/>
            <a:ext cx="1366708" cy="1366708"/>
          </a:xfrm>
          <a:prstGeom prst="rect">
            <a:avLst/>
          </a:prstGeom>
          <a:effectLst>
            <a:outerShdw blurRad="50800" dist="38100" dir="2700000" algn="tl" rotWithShape="0">
              <a:prstClr val="black">
                <a:alpha val="40000"/>
              </a:prstClr>
            </a:outerShdw>
          </a:effectLst>
        </p:spPr>
      </p:pic>
      <p:pic>
        <p:nvPicPr>
          <p:cNvPr id="12" name="Graphic 11" descr="Programmer">
            <a:extLst>
              <a:ext uri="{FF2B5EF4-FFF2-40B4-BE49-F238E27FC236}">
                <a16:creationId xmlns:a16="http://schemas.microsoft.com/office/drawing/2014/main" id="{6ECA21F6-36F9-43E9-8FDC-E17A23AE67C4}"/>
              </a:ext>
            </a:extLst>
          </p:cNvPr>
          <p:cNvPicPr>
            <a:picLocks noChangeAspect="1"/>
          </p:cNvPicPr>
          <p:nvPr/>
        </p:nvPicPr>
        <p:blipFill>
          <a:blip r:embed="rId5" cstate="print">
            <a:duotone>
              <a:prstClr val="black"/>
              <a:srgbClr val="0000FF">
                <a:tint val="45000"/>
                <a:satMod val="400000"/>
              </a:srgbClr>
            </a:duotone>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851230" y="2912254"/>
            <a:ext cx="1366708" cy="1366708"/>
          </a:xfrm>
          <a:prstGeom prst="rect">
            <a:avLst/>
          </a:prstGeom>
          <a:effectLst>
            <a:outerShdw blurRad="50800" dist="38100" dir="2700000" algn="tl" rotWithShape="0">
              <a:prstClr val="black">
                <a:alpha val="40000"/>
              </a:prstClr>
            </a:outerShdw>
          </a:effectLst>
        </p:spPr>
      </p:pic>
      <p:pic>
        <p:nvPicPr>
          <p:cNvPr id="13" name="Graphic 12" descr="No smoking">
            <a:extLst>
              <a:ext uri="{FF2B5EF4-FFF2-40B4-BE49-F238E27FC236}">
                <a16:creationId xmlns:a16="http://schemas.microsoft.com/office/drawing/2014/main" id="{E18FD31F-7830-4EDD-9A2F-C3DC617903FB}"/>
              </a:ext>
            </a:extLst>
          </p:cNvPr>
          <p:cNvPicPr>
            <a:picLocks noChangeAspect="1"/>
          </p:cNvPicPr>
          <p:nvPr/>
        </p:nvPicPr>
        <p:blipFill>
          <a:blip r:embed="rId7" cstate="print">
            <a:duotone>
              <a:prstClr val="black"/>
              <a:srgbClr val="0000FF">
                <a:tint val="45000"/>
                <a:satMod val="400000"/>
              </a:srgbClr>
            </a:duotone>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851230" y="4478123"/>
            <a:ext cx="1371309" cy="1371309"/>
          </a:xfrm>
          <a:prstGeom prst="rect">
            <a:avLst/>
          </a:prstGeom>
          <a:effectLst>
            <a:outerShdw blurRad="50800" dist="38100" dir="2700000" algn="tl" rotWithShape="0">
              <a:prstClr val="black">
                <a:alpha val="40000"/>
              </a:prstClr>
            </a:outerShdw>
          </a:effectLst>
        </p:spPr>
      </p:pic>
      <p:cxnSp>
        <p:nvCxnSpPr>
          <p:cNvPr id="15" name="Straight Connector 14"/>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Precision Mental Health</a:t>
            </a:r>
          </a:p>
        </p:txBody>
      </p:sp>
      <p:sp>
        <p:nvSpPr>
          <p:cNvPr id="7" name="Rectangle 6"/>
          <p:cNvSpPr/>
          <p:nvPr/>
        </p:nvSpPr>
        <p:spPr>
          <a:xfrm>
            <a:off x="2305023" y="1835558"/>
            <a:ext cx="9872462" cy="954107"/>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Capitalize on </a:t>
            </a:r>
            <a:r>
              <a:rPr lang="en-US" sz="2800" b="1" dirty="0">
                <a:solidFill>
                  <a:srgbClr val="0070C0"/>
                </a:solidFill>
                <a:latin typeface="Arial" panose="020B0604020202020204" pitchFamily="34" charset="0"/>
                <a:cs typeface="Arial" panose="020B0604020202020204" pitchFamily="34" charset="0"/>
              </a:rPr>
              <a:t>individual differences</a:t>
            </a:r>
            <a:r>
              <a:rPr lang="en-US" sz="2800" b="1" dirty="0">
                <a:latin typeface="Arial" panose="020B0604020202020204" pitchFamily="34" charset="0"/>
                <a:cs typeface="Arial" panose="020B0604020202020204" pitchFamily="34" charset="0"/>
              </a:rPr>
              <a:t> that could affect treatment response</a:t>
            </a:r>
          </a:p>
        </p:txBody>
      </p:sp>
      <p:sp>
        <p:nvSpPr>
          <p:cNvPr id="17" name="Rectangle 16"/>
          <p:cNvSpPr/>
          <p:nvPr/>
        </p:nvSpPr>
        <p:spPr>
          <a:xfrm>
            <a:off x="2305023" y="3323271"/>
            <a:ext cx="9872462" cy="954107"/>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Use </a:t>
            </a:r>
            <a:r>
              <a:rPr lang="en-US" sz="2800" b="1" dirty="0">
                <a:solidFill>
                  <a:srgbClr val="0070C0"/>
                </a:solidFill>
                <a:latin typeface="Arial" panose="020B0604020202020204" pitchFamily="34" charset="0"/>
                <a:cs typeface="Arial" panose="020B0604020202020204" pitchFamily="34" charset="0"/>
              </a:rPr>
              <a:t>machine learning </a:t>
            </a:r>
            <a:r>
              <a:rPr lang="en-US" sz="2800" b="1" dirty="0">
                <a:latin typeface="Arial" panose="020B0604020202020204" pitchFamily="34" charset="0"/>
                <a:cs typeface="Arial" panose="020B0604020202020204" pitchFamily="34" charset="0"/>
              </a:rPr>
              <a:t>to capture complexity and enable generalizability</a:t>
            </a:r>
          </a:p>
        </p:txBody>
      </p:sp>
      <p:sp>
        <p:nvSpPr>
          <p:cNvPr id="18" name="Rectangle 17"/>
          <p:cNvSpPr/>
          <p:nvPr/>
        </p:nvSpPr>
        <p:spPr>
          <a:xfrm>
            <a:off x="2305023" y="5028702"/>
            <a:ext cx="9872462"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Apply first to </a:t>
            </a:r>
            <a:r>
              <a:rPr lang="en-US" sz="2800" b="1" dirty="0">
                <a:solidFill>
                  <a:srgbClr val="0070C0"/>
                </a:solidFill>
                <a:latin typeface="Arial" panose="020B0604020202020204" pitchFamily="34" charset="0"/>
                <a:cs typeface="Arial" panose="020B0604020202020204" pitchFamily="34" charset="0"/>
              </a:rPr>
              <a:t>smoking cessation </a:t>
            </a:r>
            <a:r>
              <a:rPr lang="en-US" sz="2800" b="1" dirty="0">
                <a:latin typeface="Arial" panose="020B0604020202020204" pitchFamily="34" charset="0"/>
                <a:cs typeface="Arial" panose="020B0604020202020204" pitchFamily="34" charset="0"/>
              </a:rPr>
              <a:t>as proof of concept</a:t>
            </a:r>
          </a:p>
        </p:txBody>
      </p:sp>
    </p:spTree>
    <p:extLst>
      <p:ext uri="{BB962C8B-B14F-4D97-AF65-F5344CB8AC3E}">
        <p14:creationId xmlns:p14="http://schemas.microsoft.com/office/powerpoint/2010/main" val="2527378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541A1A97-97E3-4A66-82A4-093DAB94B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9220" y="723901"/>
            <a:ext cx="6119812" cy="6119812"/>
          </a:xfrm>
          <a:prstGeom prst="rect">
            <a:avLst/>
          </a:prstGeom>
          <a:ln>
            <a:solidFill>
              <a:schemeClr val="tx1"/>
            </a:solidFill>
          </a:ln>
          <a:effectLst>
            <a:outerShdw blurRad="50800" dist="38100" dir="2700000" algn="tl" rotWithShape="0">
              <a:prstClr val="black">
                <a:alpha val="40000"/>
              </a:prstClr>
            </a:outerShdw>
          </a:effectLst>
        </p:spPr>
      </p:pic>
      <p:sp>
        <p:nvSpPr>
          <p:cNvPr id="2" name="Slide Number Placeholder 1">
            <a:extLst>
              <a:ext uri="{FF2B5EF4-FFF2-40B4-BE49-F238E27FC236}">
                <a16:creationId xmlns:a16="http://schemas.microsoft.com/office/drawing/2014/main" id="{CE9A6BF5-0F73-C048-9D47-89A7A1B65B68}"/>
              </a:ext>
            </a:extLst>
          </p:cNvPr>
          <p:cNvSpPr>
            <a:spLocks noGrp="1"/>
          </p:cNvSpPr>
          <p:nvPr>
            <p:ph type="sldNum" sz="quarter" idx="12"/>
          </p:nvPr>
        </p:nvSpPr>
        <p:spPr/>
        <p:txBody>
          <a:bodyPr/>
          <a:lstStyle/>
          <a:p>
            <a:fld id="{FF4AC2C4-6735-4BDB-B473-EDD4E2116093}" type="slidenum">
              <a:rPr lang="en-US" b="1" smtClean="0">
                <a:solidFill>
                  <a:schemeClr val="bg1"/>
                </a:solidFill>
              </a:rPr>
              <a:t>33</a:t>
            </a:fld>
            <a:endParaRPr lang="en-US" b="1" dirty="0">
              <a:solidFill>
                <a:schemeClr val="bg1"/>
              </a:solidFill>
            </a:endParaRPr>
          </a:p>
        </p:txBody>
      </p:sp>
      <p:cxnSp>
        <p:nvCxnSpPr>
          <p:cNvPr id="9" name="Straight Connector 8"/>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Precision Mental Health</a:t>
            </a:r>
          </a:p>
        </p:txBody>
      </p:sp>
      <p:sp>
        <p:nvSpPr>
          <p:cNvPr id="14" name="TextBox 13"/>
          <p:cNvSpPr txBox="1"/>
          <p:nvPr/>
        </p:nvSpPr>
        <p:spPr>
          <a:xfrm>
            <a:off x="8619" y="676275"/>
            <a:ext cx="6076609" cy="2677656"/>
          </a:xfrm>
          <a:prstGeom prst="rect">
            <a:avLst/>
          </a:prstGeom>
          <a:noFill/>
        </p:spPr>
        <p:txBody>
          <a:bodyPr wrap="square" rtlCol="0">
            <a:spAutoFit/>
          </a:bodyPr>
          <a:lstStyle/>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Improvements within treatment conditions</a:t>
            </a:r>
          </a:p>
          <a:p>
            <a:pPr marL="457200" indent="-457200">
              <a:buFont typeface="Wingdings" panose="05000000000000000000" pitchFamily="2" charset="2"/>
              <a:buChar char="v"/>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Treatment matching significantly improves overall predicted abstinence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734618"/>
            <a:ext cx="3048000" cy="1123382"/>
          </a:xfrm>
          <a:prstGeom prst="rect">
            <a:avLst/>
          </a:prstGeom>
        </p:spPr>
      </p:pic>
    </p:spTree>
    <p:extLst>
      <p:ext uri="{BB962C8B-B14F-4D97-AF65-F5344CB8AC3E}">
        <p14:creationId xmlns:p14="http://schemas.microsoft.com/office/powerpoint/2010/main" val="479373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Social media signals for passive, massive screening</a:t>
            </a:r>
          </a:p>
        </p:txBody>
      </p:sp>
      <p:sp>
        <p:nvSpPr>
          <p:cNvPr id="6" name="TextBox 5"/>
          <p:cNvSpPr txBox="1"/>
          <p:nvPr/>
        </p:nvSpPr>
        <p:spPr>
          <a:xfrm>
            <a:off x="47625" y="742949"/>
            <a:ext cx="11753850" cy="2246769"/>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Diagnosis of AUD</a:t>
            </a:r>
          </a:p>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Prediction of binge episodes</a:t>
            </a:r>
          </a:p>
          <a:p>
            <a:pPr marL="457200" indent="-457200">
              <a:buFont typeface="Wingdings" panose="05000000000000000000" pitchFamily="2" charset="2"/>
              <a:buChar char="q"/>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Started with high risk (college) sample (N ~ 900)</a:t>
            </a:r>
          </a:p>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Expand to community sample (w/ grant funding)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00475"/>
            <a:ext cx="2562225" cy="30575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50" y="4810125"/>
            <a:ext cx="2228850" cy="2047875"/>
          </a:xfrm>
          <a:prstGeom prst="rect">
            <a:avLst/>
          </a:prstGeom>
        </p:spPr>
      </p:pic>
    </p:spTree>
    <p:extLst>
      <p:ext uri="{BB962C8B-B14F-4D97-AF65-F5344CB8AC3E}">
        <p14:creationId xmlns:p14="http://schemas.microsoft.com/office/powerpoint/2010/main" val="2009648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1077218"/>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Adaptive A-CHESS</a:t>
            </a:r>
          </a:p>
          <a:p>
            <a:endParaRPr lang="en-US" sz="3200" b="1" dirty="0">
              <a:solidFill>
                <a:srgbClr val="00B050"/>
              </a:solidFill>
              <a:latin typeface="Arial" panose="020B0604020202020204" pitchFamily="34" charset="0"/>
              <a:cs typeface="Arial" panose="020B0604020202020204" pitchFamily="34" charset="0"/>
            </a:endParaRPr>
          </a:p>
        </p:txBody>
      </p:sp>
      <p:sp>
        <p:nvSpPr>
          <p:cNvPr id="6" name="TextBox 5"/>
          <p:cNvSpPr txBox="1"/>
          <p:nvPr/>
        </p:nvSpPr>
        <p:spPr>
          <a:xfrm>
            <a:off x="47625" y="742949"/>
            <a:ext cx="11753850" cy="2677656"/>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(Daily?) recommendation for optimal tools/services for that person and that “moment” in time</a:t>
            </a:r>
          </a:p>
          <a:p>
            <a:pPr marL="457200" indent="-457200">
              <a:buFont typeface="Wingdings" panose="05000000000000000000" pitchFamily="2" charset="2"/>
              <a:buChar char="q"/>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Similar features to lapse risk prediction projects</a:t>
            </a:r>
          </a:p>
          <a:p>
            <a:pPr marL="457200" indent="-457200">
              <a:buFont typeface="Wingdings" panose="05000000000000000000" pitchFamily="2" charset="2"/>
              <a:buChar char="q"/>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Contextualized multi-arm bandit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2600"/>
            <a:ext cx="3302000" cy="2565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256" y="4292600"/>
            <a:ext cx="1921109" cy="2561478"/>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54772" y="4292600"/>
            <a:ext cx="4171788" cy="2561478"/>
          </a:xfrm>
          <a:prstGeom prst="rect">
            <a:avLst/>
          </a:prstGeom>
        </p:spPr>
      </p:pic>
    </p:spTree>
    <p:extLst>
      <p:ext uri="{BB962C8B-B14F-4D97-AF65-F5344CB8AC3E}">
        <p14:creationId xmlns:p14="http://schemas.microsoft.com/office/powerpoint/2010/main" val="564907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Mental Health Needs are High and Unmet</a:t>
            </a:r>
          </a:p>
        </p:txBody>
      </p:sp>
      <p:sp>
        <p:nvSpPr>
          <p:cNvPr id="6" name="TextBox 5"/>
          <p:cNvSpPr txBox="1"/>
          <p:nvPr/>
        </p:nvSpPr>
        <p:spPr>
          <a:xfrm>
            <a:off x="66675" y="714374"/>
            <a:ext cx="11753850" cy="4832092"/>
          </a:xfrm>
          <a:prstGeom prst="rect">
            <a:avLst/>
          </a:prstGeom>
          <a:noFill/>
        </p:spPr>
        <p:txBody>
          <a:bodyPr wrap="square" rtlCol="0">
            <a:spAutoFit/>
          </a:bodyPr>
          <a:lstStyle/>
          <a:p>
            <a:pPr marL="457200" indent="-457200">
              <a:buFont typeface="Wingdings" panose="05000000000000000000" pitchFamily="2" charset="2"/>
              <a:buChar char="ü"/>
            </a:pPr>
            <a:r>
              <a:rPr lang="en-US" sz="2800" b="1" dirty="0">
                <a:solidFill>
                  <a:srgbClr val="0070C0"/>
                </a:solidFill>
                <a:latin typeface="Arial" panose="020B0604020202020204" pitchFamily="34" charset="0"/>
                <a:cs typeface="Arial" panose="020B0604020202020204" pitchFamily="34" charset="0"/>
              </a:rPr>
              <a:t>Need for mental health services is VERY high</a:t>
            </a:r>
          </a:p>
          <a:p>
            <a:pPr marL="914400" lvl="1"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Approximately </a:t>
            </a:r>
            <a:r>
              <a:rPr lang="en-US" sz="2800" b="1" dirty="0">
                <a:solidFill>
                  <a:srgbClr val="0070C0"/>
                </a:solidFill>
                <a:latin typeface="Arial" panose="020B0604020202020204" pitchFamily="34" charset="0"/>
                <a:cs typeface="Arial" panose="020B0604020202020204" pitchFamily="34" charset="0"/>
              </a:rPr>
              <a:t>43.6</a:t>
            </a:r>
            <a:r>
              <a:rPr lang="en-US" sz="2800" b="1" dirty="0">
                <a:latin typeface="Arial" panose="020B0604020202020204" pitchFamily="34" charset="0"/>
                <a:cs typeface="Arial" panose="020B0604020202020204" pitchFamily="34" charset="0"/>
              </a:rPr>
              <a:t> million (18.1%) Americans ages 18 and up experienced some form of mental illness in a given year</a:t>
            </a:r>
          </a:p>
          <a:p>
            <a:pPr marL="914400" lvl="1" indent="-457200">
              <a:buFont typeface="Wingdings" panose="05000000000000000000" pitchFamily="2" charset="2"/>
              <a:buChar char="q"/>
            </a:pPr>
            <a:endParaRPr lang="en-US" sz="1400" b="1"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q"/>
            </a:pPr>
            <a:r>
              <a:rPr lang="en-US" sz="2800" b="1" dirty="0">
                <a:solidFill>
                  <a:srgbClr val="0070C0"/>
                </a:solidFill>
                <a:latin typeface="Arial" panose="020B0604020202020204" pitchFamily="34" charset="0"/>
                <a:cs typeface="Arial" panose="020B0604020202020204" pitchFamily="34" charset="0"/>
              </a:rPr>
              <a:t>20.2</a:t>
            </a:r>
            <a:r>
              <a:rPr lang="en-US" sz="2800" b="1" dirty="0">
                <a:latin typeface="Arial" panose="020B0604020202020204" pitchFamily="34" charset="0"/>
                <a:cs typeface="Arial" panose="020B0604020202020204" pitchFamily="34" charset="0"/>
              </a:rPr>
              <a:t> million adults (8.4%) had a Substance use disorder</a:t>
            </a:r>
          </a:p>
          <a:p>
            <a:pPr marL="914400" lvl="1" indent="-457200">
              <a:buFont typeface="Wingdings" panose="05000000000000000000" pitchFamily="2" charset="2"/>
              <a:buChar char="q"/>
            </a:pPr>
            <a:endParaRPr lang="en-US" sz="1400" b="1"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q"/>
            </a:pPr>
            <a:r>
              <a:rPr lang="en-US" sz="2800" b="1" dirty="0">
                <a:solidFill>
                  <a:srgbClr val="0070C0"/>
                </a:solidFill>
                <a:latin typeface="Arial" panose="020B0604020202020204" pitchFamily="34" charset="0"/>
                <a:cs typeface="Arial" panose="020B0604020202020204" pitchFamily="34" charset="0"/>
              </a:rPr>
              <a:t>14.8</a:t>
            </a:r>
            <a:r>
              <a:rPr lang="en-US" sz="2800" b="1" dirty="0">
                <a:latin typeface="Arial" panose="020B0604020202020204" pitchFamily="34" charset="0"/>
                <a:cs typeface="Arial" panose="020B0604020202020204" pitchFamily="34" charset="0"/>
              </a:rPr>
              <a:t> million adults (6.7%) had Major depressive disorder </a:t>
            </a:r>
          </a:p>
          <a:p>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ü"/>
            </a:pPr>
            <a:r>
              <a:rPr lang="en-US" sz="2800" b="1" dirty="0">
                <a:solidFill>
                  <a:srgbClr val="0070C0"/>
                </a:solidFill>
                <a:latin typeface="Arial" panose="020B0604020202020204" pitchFamily="34" charset="0"/>
                <a:cs typeface="Arial" panose="020B0604020202020204" pitchFamily="34" charset="0"/>
              </a:rPr>
              <a:t>Most people with mental illness are untreated</a:t>
            </a:r>
          </a:p>
          <a:p>
            <a:pPr marL="914400" lvl="1"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9/10 with current SUD did NOT receive treatment in past year</a:t>
            </a:r>
          </a:p>
          <a:p>
            <a:pPr marL="914400" lvl="1"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2/3 with current Depression did NOT receive treatment in past year</a:t>
            </a:r>
          </a:p>
        </p:txBody>
      </p:sp>
    </p:spTree>
    <p:extLst>
      <p:ext uri="{BB962C8B-B14F-4D97-AF65-F5344CB8AC3E}">
        <p14:creationId xmlns:p14="http://schemas.microsoft.com/office/powerpoint/2010/main" val="13605190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5525" y="5943600"/>
            <a:ext cx="2262987" cy="914400"/>
          </a:xfrm>
          <a:prstGeom prst="rect">
            <a:avLst/>
          </a:prstGeom>
        </p:spPr>
      </p:pic>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Geographic Access to Services is Limited</a:t>
            </a:r>
          </a:p>
        </p:txBody>
      </p:sp>
      <p:pic>
        <p:nvPicPr>
          <p:cNvPr id="7" name="Picture 6"/>
          <p:cNvPicPr>
            <a:picLocks noChangeAspect="1"/>
          </p:cNvPicPr>
          <p:nvPr/>
        </p:nvPicPr>
        <p:blipFill>
          <a:blip r:embed="rId4"/>
          <a:stretch>
            <a:fillRect/>
          </a:stretch>
        </p:blipFill>
        <p:spPr>
          <a:xfrm>
            <a:off x="4483369" y="676275"/>
            <a:ext cx="7695143" cy="6181726"/>
          </a:xfrm>
          <a:prstGeom prst="rect">
            <a:avLst/>
          </a:prstGeom>
        </p:spPr>
      </p:pic>
    </p:spTree>
    <p:extLst>
      <p:ext uri="{BB962C8B-B14F-4D97-AF65-F5344CB8AC3E}">
        <p14:creationId xmlns:p14="http://schemas.microsoft.com/office/powerpoint/2010/main" val="17083709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5525" y="5943600"/>
            <a:ext cx="2262987" cy="914400"/>
          </a:xfrm>
          <a:prstGeom prst="rect">
            <a:avLst/>
          </a:prstGeom>
        </p:spPr>
      </p:pic>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Temporal  Access to Services is Limited</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7949" y="703547"/>
            <a:ext cx="8678475" cy="6139943"/>
          </a:xfrm>
          <a:prstGeom prst="rect">
            <a:avLst/>
          </a:prstGeom>
        </p:spPr>
      </p:pic>
      <p:sp>
        <p:nvSpPr>
          <p:cNvPr id="13" name="TextBox 12"/>
          <p:cNvSpPr txBox="1"/>
          <p:nvPr/>
        </p:nvSpPr>
        <p:spPr>
          <a:xfrm>
            <a:off x="8363863" y="2648864"/>
            <a:ext cx="1491343" cy="284693"/>
          </a:xfrm>
          <a:prstGeom prst="rect">
            <a:avLst/>
          </a:prstGeom>
          <a:noFill/>
        </p:spPr>
        <p:txBody>
          <a:bodyPr wrap="square" rtlCol="0">
            <a:spAutoFit/>
          </a:bodyPr>
          <a:lstStyle/>
          <a:p>
            <a:r>
              <a:rPr lang="en-US" sz="1250" dirty="0">
                <a:solidFill>
                  <a:srgbClr val="FF0000"/>
                </a:solidFill>
                <a:latin typeface="Segoe Print" panose="02000600000000000000" pitchFamily="2" charset="0"/>
              </a:rPr>
              <a:t>4pm: Therapy</a:t>
            </a:r>
          </a:p>
        </p:txBody>
      </p:sp>
      <p:sp>
        <p:nvSpPr>
          <p:cNvPr id="14" name="TextBox 13"/>
          <p:cNvSpPr txBox="1"/>
          <p:nvPr/>
        </p:nvSpPr>
        <p:spPr>
          <a:xfrm>
            <a:off x="8363863" y="3576746"/>
            <a:ext cx="1491343" cy="284693"/>
          </a:xfrm>
          <a:prstGeom prst="rect">
            <a:avLst/>
          </a:prstGeom>
          <a:noFill/>
        </p:spPr>
        <p:txBody>
          <a:bodyPr wrap="square" rtlCol="0">
            <a:spAutoFit/>
          </a:bodyPr>
          <a:lstStyle/>
          <a:p>
            <a:r>
              <a:rPr lang="en-US" sz="1250" dirty="0">
                <a:solidFill>
                  <a:srgbClr val="FF0000"/>
                </a:solidFill>
                <a:latin typeface="Segoe Print" panose="02000600000000000000" pitchFamily="2" charset="0"/>
              </a:rPr>
              <a:t>4pm: Therapy</a:t>
            </a:r>
          </a:p>
        </p:txBody>
      </p:sp>
      <p:sp>
        <p:nvSpPr>
          <p:cNvPr id="15" name="TextBox 14"/>
          <p:cNvSpPr txBox="1"/>
          <p:nvPr/>
        </p:nvSpPr>
        <p:spPr>
          <a:xfrm>
            <a:off x="8363862" y="4493742"/>
            <a:ext cx="1491343" cy="284693"/>
          </a:xfrm>
          <a:prstGeom prst="rect">
            <a:avLst/>
          </a:prstGeom>
          <a:noFill/>
        </p:spPr>
        <p:txBody>
          <a:bodyPr wrap="square" rtlCol="0">
            <a:spAutoFit/>
          </a:bodyPr>
          <a:lstStyle/>
          <a:p>
            <a:r>
              <a:rPr lang="en-US" sz="1250" dirty="0">
                <a:solidFill>
                  <a:srgbClr val="FF0000"/>
                </a:solidFill>
                <a:latin typeface="Segoe Print" panose="02000600000000000000" pitchFamily="2" charset="0"/>
              </a:rPr>
              <a:t>4pm: Therapy</a:t>
            </a:r>
          </a:p>
        </p:txBody>
      </p:sp>
      <p:sp>
        <p:nvSpPr>
          <p:cNvPr id="16" name="TextBox 15"/>
          <p:cNvSpPr txBox="1"/>
          <p:nvPr/>
        </p:nvSpPr>
        <p:spPr>
          <a:xfrm>
            <a:off x="8363862" y="5421624"/>
            <a:ext cx="1491343" cy="284693"/>
          </a:xfrm>
          <a:prstGeom prst="rect">
            <a:avLst/>
          </a:prstGeom>
          <a:noFill/>
        </p:spPr>
        <p:txBody>
          <a:bodyPr wrap="square" rtlCol="0">
            <a:spAutoFit/>
          </a:bodyPr>
          <a:lstStyle/>
          <a:p>
            <a:r>
              <a:rPr lang="en-US" sz="1250" dirty="0">
                <a:solidFill>
                  <a:srgbClr val="FF0000"/>
                </a:solidFill>
                <a:latin typeface="Segoe Print" panose="02000600000000000000" pitchFamily="2" charset="0"/>
              </a:rPr>
              <a:t>4pm: Therapy</a:t>
            </a:r>
          </a:p>
        </p:txBody>
      </p:sp>
    </p:spTree>
    <p:extLst>
      <p:ext uri="{BB962C8B-B14F-4D97-AF65-F5344CB8AC3E}">
        <p14:creationId xmlns:p14="http://schemas.microsoft.com/office/powerpoint/2010/main" val="36213918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Other Factors Limit Access to Services</a:t>
            </a:r>
          </a:p>
        </p:txBody>
      </p:sp>
      <p:sp>
        <p:nvSpPr>
          <p:cNvPr id="6" name="TextBox 5"/>
          <p:cNvSpPr txBox="1"/>
          <p:nvPr/>
        </p:nvSpPr>
        <p:spPr>
          <a:xfrm>
            <a:off x="66675" y="676275"/>
            <a:ext cx="11753850" cy="3108543"/>
          </a:xfrm>
          <a:prstGeom prst="rect">
            <a:avLst/>
          </a:prstGeom>
          <a:noFill/>
        </p:spPr>
        <p:txBody>
          <a:bodyPr wrap="square" rtlCol="0">
            <a:spAutoFit/>
          </a:bodyPr>
          <a:lstStyle/>
          <a:p>
            <a:pPr marL="457200" indent="-457200">
              <a:buFont typeface="Wingdings" panose="05000000000000000000" pitchFamily="2" charset="2"/>
              <a:buChar char="ü"/>
            </a:pPr>
            <a:r>
              <a:rPr lang="en-US" sz="2800" b="1" dirty="0">
                <a:solidFill>
                  <a:schemeClr val="bg1">
                    <a:lumMod val="85000"/>
                  </a:schemeClr>
                </a:solidFill>
                <a:latin typeface="Arial" panose="020B0604020202020204" pitchFamily="34" charset="0"/>
                <a:cs typeface="Arial" panose="020B0604020202020204" pitchFamily="34" charset="0"/>
              </a:rPr>
              <a:t>Limited geographic access</a:t>
            </a:r>
          </a:p>
          <a:p>
            <a:pPr marL="457200" indent="-457200">
              <a:buFont typeface="Wingdings" panose="05000000000000000000" pitchFamily="2" charset="2"/>
              <a:buChar char="ü"/>
            </a:pPr>
            <a:r>
              <a:rPr lang="en-US" sz="2800" b="1" dirty="0">
                <a:solidFill>
                  <a:schemeClr val="bg2"/>
                </a:solidFill>
                <a:latin typeface="Arial" panose="020B0604020202020204" pitchFamily="34" charset="0"/>
                <a:cs typeface="Arial" panose="020B0604020202020204" pitchFamily="34" charset="0"/>
              </a:rPr>
              <a:t>Limited temporal access</a:t>
            </a: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Cost</a:t>
            </a: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Stigma</a:t>
            </a:r>
          </a:p>
          <a:p>
            <a:pPr marL="457200" indent="-457200">
              <a:buFont typeface="Wingdings" panose="05000000000000000000" pitchFamily="2" charset="2"/>
              <a:buChar char="ü"/>
            </a:pPr>
            <a:r>
              <a:rPr lang="en-US" sz="2800" b="1" dirty="0">
                <a:latin typeface="Arial" panose="020B0604020202020204" pitchFamily="34" charset="0"/>
                <a:cs typeface="Arial" panose="020B0604020202020204" pitchFamily="34" charset="0"/>
              </a:rPr>
              <a:t>Missed or delayed diagnosis</a:t>
            </a:r>
          </a:p>
          <a:p>
            <a:pPr marL="914400" lvl="1" indent="-457200">
              <a:buFont typeface="Wingdings" panose="05000000000000000000" pitchFamily="2" charset="2"/>
              <a:buChar char="q"/>
            </a:pPr>
            <a:endParaRPr lang="en-US" sz="2800" b="1" dirty="0">
              <a:latin typeface="Arial" panose="020B0604020202020204" pitchFamily="34" charset="0"/>
              <a:cs typeface="Arial" panose="020B0604020202020204" pitchFamily="34" charset="0"/>
            </a:endParaRPr>
          </a:p>
          <a:p>
            <a:r>
              <a:rPr lang="en-US" sz="2800" b="1" dirty="0">
                <a:solidFill>
                  <a:srgbClr val="0070C0"/>
                </a:solidFill>
                <a:latin typeface="Arial" panose="020B0604020202020204" pitchFamily="34" charset="0"/>
                <a:cs typeface="Arial" panose="020B0604020202020204" pitchFamily="34" charset="0"/>
              </a:rPr>
              <a:t>These problems are baked into the cake for traditional care model</a:t>
            </a:r>
          </a:p>
        </p:txBody>
      </p:sp>
    </p:spTree>
    <p:extLst>
      <p:ext uri="{BB962C8B-B14F-4D97-AF65-F5344CB8AC3E}">
        <p14:creationId xmlns:p14="http://schemas.microsoft.com/office/powerpoint/2010/main" val="8112846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84775"/>
          </a:xfrm>
          <a:prstGeom prst="rect">
            <a:avLst/>
          </a:prstGeom>
          <a:noFill/>
        </p:spPr>
        <p:txBody>
          <a:bodyPr wrap="square" rtlCol="0">
            <a:spAutoFit/>
          </a:bodyPr>
          <a:lstStyle/>
          <a:p>
            <a:r>
              <a:rPr lang="en-US" sz="3200" b="1" dirty="0">
                <a:solidFill>
                  <a:srgbClr val="00B050"/>
                </a:solidFill>
                <a:latin typeface="Arial" panose="020B0604020202020204" pitchFamily="34" charset="0"/>
                <a:cs typeface="Arial" panose="020B0604020202020204" pitchFamily="34" charset="0"/>
              </a:rPr>
              <a:t>Mental Health System: Time for a Paradigm Shift</a:t>
            </a:r>
          </a:p>
        </p:txBody>
      </p:sp>
      <p:sp>
        <p:nvSpPr>
          <p:cNvPr id="6" name="TextBox 5"/>
          <p:cNvSpPr txBox="1"/>
          <p:nvPr/>
        </p:nvSpPr>
        <p:spPr>
          <a:xfrm>
            <a:off x="17234" y="709421"/>
            <a:ext cx="12161278" cy="5863144"/>
          </a:xfrm>
          <a:prstGeom prst="rect">
            <a:avLst/>
          </a:prstGeom>
          <a:noFill/>
        </p:spPr>
        <p:txBody>
          <a:bodyPr wrap="square" rtlCol="0">
            <a:spAutoFit/>
          </a:bodyPr>
          <a:lstStyle/>
          <a:p>
            <a:pPr marL="457200" indent="-457200">
              <a:buFont typeface="Wingdings" panose="05000000000000000000" pitchFamily="2" charset="2"/>
              <a:buChar char="ü"/>
            </a:pPr>
            <a:r>
              <a:rPr lang="en-US" sz="2800" b="1" dirty="0">
                <a:solidFill>
                  <a:srgbClr val="0070C0"/>
                </a:solidFill>
                <a:latin typeface="Arial" panose="020B0604020202020204" pitchFamily="34" charset="0"/>
                <a:cs typeface="Arial" panose="020B0604020202020204" pitchFamily="34" charset="0"/>
              </a:rPr>
              <a:t>AI, machine learning, and mobile health applications are poised to produce “disruptive change” in how we assess/treat psychiatric disorders</a:t>
            </a:r>
            <a:endParaRPr lang="en-US" sz="14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ü"/>
            </a:pPr>
            <a:endParaRPr lang="en-US" sz="2800" b="1"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Risk and prognosis prediction</a:t>
            </a:r>
          </a:p>
          <a:p>
            <a:pPr marL="914400" lvl="1"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Psychiatric classification</a:t>
            </a:r>
          </a:p>
          <a:p>
            <a:pPr marL="914400" lvl="1"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Precision mental health</a:t>
            </a:r>
          </a:p>
          <a:p>
            <a:pPr marL="914400" lvl="1" indent="-457200">
              <a:buFont typeface="Wingdings" panose="05000000000000000000" pitchFamily="2" charset="2"/>
              <a:buChar char="q"/>
            </a:pPr>
            <a:r>
              <a:rPr lang="en-US" sz="2800" b="1" dirty="0">
                <a:latin typeface="Arial" panose="020B0604020202020204" pitchFamily="34" charset="0"/>
                <a:cs typeface="Arial" panose="020B0604020202020204" pitchFamily="34" charset="0"/>
              </a:rPr>
              <a:t>Adaptive mobile health interventions</a:t>
            </a:r>
          </a:p>
          <a:p>
            <a:pPr marL="914400" lvl="1" indent="-457200">
              <a:buFont typeface="Wingdings" panose="05000000000000000000" pitchFamily="2" charset="2"/>
              <a:buChar char="q"/>
            </a:pPr>
            <a:endParaRPr lang="en-US" sz="28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ü"/>
            </a:pPr>
            <a:r>
              <a:rPr lang="en-US" sz="2800" b="1" dirty="0" smtClean="0">
                <a:solidFill>
                  <a:srgbClr val="0070C0"/>
                </a:solidFill>
                <a:latin typeface="Arial" panose="020B0604020202020204" pitchFamily="34" charset="0"/>
                <a:cs typeface="Arial" panose="020B0604020202020204" pitchFamily="34" charset="0"/>
              </a:rPr>
              <a:t>May </a:t>
            </a:r>
            <a:r>
              <a:rPr lang="en-US" sz="2800" b="1" dirty="0">
                <a:solidFill>
                  <a:srgbClr val="0070C0"/>
                </a:solidFill>
                <a:latin typeface="Arial" panose="020B0604020202020204" pitchFamily="34" charset="0"/>
                <a:cs typeface="Arial" panose="020B0604020202020204" pitchFamily="34" charset="0"/>
              </a:rPr>
              <a:t>address access, cost, stigma, early diagnosis, and </a:t>
            </a:r>
            <a:r>
              <a:rPr lang="en-US" sz="2800" b="1" dirty="0" smtClean="0">
                <a:solidFill>
                  <a:srgbClr val="0070C0"/>
                </a:solidFill>
                <a:latin typeface="Arial" panose="020B0604020202020204" pitchFamily="34" charset="0"/>
                <a:cs typeface="Arial" panose="020B0604020202020204" pitchFamily="34" charset="0"/>
              </a:rPr>
              <a:t>effectiveness</a:t>
            </a:r>
          </a:p>
          <a:p>
            <a:pPr marL="457200" indent="-457200">
              <a:buFont typeface="Wingdings" panose="05000000000000000000" pitchFamily="2" charset="2"/>
              <a:buChar char="ü"/>
            </a:pPr>
            <a:r>
              <a:rPr lang="en-US" sz="2800" b="1" dirty="0" smtClean="0">
                <a:solidFill>
                  <a:srgbClr val="0070C0"/>
                </a:solidFill>
                <a:latin typeface="Arial" panose="020B0604020202020204" pitchFamily="34" charset="0"/>
                <a:cs typeface="Arial" panose="020B0604020202020204" pitchFamily="34" charset="0"/>
              </a:rPr>
              <a:t>May </a:t>
            </a:r>
            <a:r>
              <a:rPr lang="en-US" sz="2800" b="1" u="sng" dirty="0" smtClean="0">
                <a:solidFill>
                  <a:srgbClr val="0070C0"/>
                </a:solidFill>
                <a:latin typeface="Arial" panose="020B0604020202020204" pitchFamily="34" charset="0"/>
                <a:cs typeface="Arial" panose="020B0604020202020204" pitchFamily="34" charset="0"/>
              </a:rPr>
              <a:t>scale</a:t>
            </a:r>
            <a:r>
              <a:rPr lang="en-US" sz="2800" b="1" dirty="0" smtClean="0">
                <a:solidFill>
                  <a:srgbClr val="0070C0"/>
                </a:solidFill>
                <a:latin typeface="Arial" panose="020B0604020202020204" pitchFamily="34" charset="0"/>
                <a:cs typeface="Arial" panose="020B0604020202020204" pitchFamily="34" charset="0"/>
              </a:rPr>
              <a:t> well</a:t>
            </a:r>
            <a:endParaRPr lang="en-US" sz="2800" b="1" dirty="0">
              <a:solidFill>
                <a:srgbClr val="0070C0"/>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ü"/>
            </a:pPr>
            <a:endParaRPr lang="en-US" sz="1100" b="1" dirty="0">
              <a:solidFill>
                <a:srgbClr val="0070C0"/>
              </a:solidFill>
              <a:latin typeface="Arial" panose="020B0604020202020204" pitchFamily="34" charset="0"/>
              <a:cs typeface="Arial" panose="020B0604020202020204" pitchFamily="34" charset="0"/>
            </a:endParaRPr>
          </a:p>
          <a:p>
            <a:pPr marL="457200" lvl="0" indent="-457200">
              <a:buFont typeface="Wingdings" panose="05000000000000000000" pitchFamily="2" charset="2"/>
              <a:buChar char="ü"/>
            </a:pPr>
            <a:r>
              <a:rPr lang="en-US" sz="2800" b="1" u="sng" dirty="0">
                <a:solidFill>
                  <a:srgbClr val="0070C0"/>
                </a:solidFill>
                <a:latin typeface="Arial" panose="020B0604020202020204" pitchFamily="34" charset="0"/>
                <a:cs typeface="Arial" panose="020B0604020202020204" pitchFamily="34" charset="0"/>
              </a:rPr>
              <a:t>Supplement/augment</a:t>
            </a:r>
            <a:r>
              <a:rPr lang="en-US" sz="2800" b="1" dirty="0">
                <a:solidFill>
                  <a:srgbClr val="0070C0"/>
                </a:solidFill>
                <a:latin typeface="Arial" panose="020B0604020202020204" pitchFamily="34" charset="0"/>
                <a:cs typeface="Arial" panose="020B0604020202020204" pitchFamily="34" charset="0"/>
              </a:rPr>
              <a:t> services provided by therapists.  </a:t>
            </a:r>
          </a:p>
        </p:txBody>
      </p:sp>
    </p:spTree>
    <p:extLst>
      <p:ext uri="{BB962C8B-B14F-4D97-AF65-F5344CB8AC3E}">
        <p14:creationId xmlns:p14="http://schemas.microsoft.com/office/powerpoint/2010/main" val="26593728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5525" y="5943600"/>
            <a:ext cx="2262987" cy="914400"/>
          </a:xfrm>
          <a:prstGeom prst="rect">
            <a:avLst/>
          </a:prstGeom>
        </p:spPr>
      </p:pic>
      <p:cxnSp>
        <p:nvCxnSpPr>
          <p:cNvPr id="3" name="Straight Connector 2"/>
          <p:cNvCxnSpPr/>
          <p:nvPr/>
        </p:nvCxnSpPr>
        <p:spPr>
          <a:xfrm flipV="1">
            <a:off x="152400" y="628650"/>
            <a:ext cx="8562975" cy="47625"/>
          </a:xfrm>
          <a:prstGeom prst="line">
            <a:avLst/>
          </a:prstGeom>
          <a:ln w="3810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6675" y="38099"/>
            <a:ext cx="11887200" cy="553998"/>
          </a:xfrm>
          <a:prstGeom prst="rect">
            <a:avLst/>
          </a:prstGeom>
          <a:noFill/>
        </p:spPr>
        <p:txBody>
          <a:bodyPr wrap="square" rtlCol="0">
            <a:spAutoFit/>
          </a:bodyPr>
          <a:lstStyle/>
          <a:p>
            <a:r>
              <a:rPr lang="en-US" sz="3000" b="1" dirty="0">
                <a:solidFill>
                  <a:srgbClr val="00B050"/>
                </a:solidFill>
                <a:latin typeface="Arial" panose="020B0604020202020204" pitchFamily="34" charset="0"/>
                <a:cs typeface="Arial" panose="020B0604020202020204" pitchFamily="34" charset="0"/>
              </a:rPr>
              <a:t>Addiction-Comprehensive Health Assessment Support System</a:t>
            </a:r>
          </a:p>
        </p:txBody>
      </p:sp>
      <p:sp>
        <p:nvSpPr>
          <p:cNvPr id="6" name="TextBox 5"/>
          <p:cNvSpPr txBox="1"/>
          <p:nvPr/>
        </p:nvSpPr>
        <p:spPr>
          <a:xfrm>
            <a:off x="7373256" y="680357"/>
            <a:ext cx="4777866" cy="624786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Social Support</a:t>
            </a:r>
          </a:p>
          <a:p>
            <a:pPr marL="742950" lvl="1" indent="-285750">
              <a:buFont typeface="Wingdings" panose="05000000000000000000" pitchFamily="2" charset="2"/>
              <a:buChar char="ü"/>
            </a:pPr>
            <a:r>
              <a:rPr lang="en-US" sz="1600" b="1" dirty="0">
                <a:latin typeface="Arial" panose="020B0604020202020204" pitchFamily="34" charset="0"/>
                <a:cs typeface="Arial" panose="020B0604020202020204" pitchFamily="34" charset="0"/>
              </a:rPr>
              <a:t>Discussion groups</a:t>
            </a:r>
          </a:p>
          <a:p>
            <a:pPr marL="742950" lvl="1" indent="-285750">
              <a:buFont typeface="Wingdings" panose="05000000000000000000" pitchFamily="2" charset="2"/>
              <a:buChar char="ü"/>
            </a:pPr>
            <a:r>
              <a:rPr lang="en-US" sz="1600" b="1" dirty="0">
                <a:latin typeface="Arial" panose="020B0604020202020204" pitchFamily="34" charset="0"/>
                <a:cs typeface="Arial" panose="020B0604020202020204" pitchFamily="34" charset="0"/>
              </a:rPr>
              <a:t>Peer-to-peer</a:t>
            </a:r>
          </a:p>
          <a:p>
            <a:pPr marL="742950" lvl="1" indent="-285750">
              <a:buFont typeface="Wingdings" panose="05000000000000000000" pitchFamily="2" charset="2"/>
              <a:buChar char="ü"/>
            </a:pPr>
            <a:r>
              <a:rPr lang="en-US" sz="1600" b="1" dirty="0">
                <a:latin typeface="Arial" panose="020B0604020202020204" pitchFamily="34" charset="0"/>
                <a:cs typeface="Arial" panose="020B0604020202020204" pitchFamily="34" charset="0"/>
              </a:rPr>
              <a:t>Panic button</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Education and training</a:t>
            </a:r>
          </a:p>
          <a:p>
            <a:pPr marL="742950" lvl="1" indent="-285750">
              <a:buFont typeface="Wingdings" panose="05000000000000000000" pitchFamily="2" charset="2"/>
              <a:buChar char="ü"/>
            </a:pPr>
            <a:r>
              <a:rPr lang="en-US" sz="1600" b="1" dirty="0">
                <a:latin typeface="Arial" panose="020B0604020202020204" pitchFamily="34" charset="0"/>
                <a:cs typeface="Arial" panose="020B0604020202020204" pitchFamily="34" charset="0"/>
              </a:rPr>
              <a:t>Distracting games</a:t>
            </a:r>
          </a:p>
          <a:p>
            <a:pPr marL="742950" lvl="1" indent="-285750">
              <a:buFont typeface="Wingdings" panose="05000000000000000000" pitchFamily="2" charset="2"/>
              <a:buChar char="ü"/>
            </a:pPr>
            <a:r>
              <a:rPr lang="en-US" sz="1600" b="1" dirty="0">
                <a:latin typeface="Arial" panose="020B0604020202020204" pitchFamily="34" charset="0"/>
                <a:cs typeface="Arial" panose="020B0604020202020204" pitchFamily="34" charset="0"/>
              </a:rPr>
              <a:t>Guided relaxation &amp; mindfulness</a:t>
            </a:r>
          </a:p>
          <a:p>
            <a:pPr marL="742950" lvl="1" indent="-285750">
              <a:buFont typeface="Wingdings" panose="05000000000000000000" pitchFamily="2" charset="2"/>
              <a:buChar char="ü"/>
            </a:pPr>
            <a:r>
              <a:rPr lang="en-US" sz="1600" b="1" dirty="0">
                <a:latin typeface="Arial" panose="020B0604020202020204" pitchFamily="34" charset="0"/>
                <a:cs typeface="Arial" panose="020B0604020202020204" pitchFamily="34" charset="0"/>
              </a:rPr>
              <a:t>Tailored information and stories</a:t>
            </a:r>
          </a:p>
          <a:p>
            <a:pPr marL="742950" lvl="1" indent="-285750">
              <a:buFont typeface="Wingdings" panose="05000000000000000000" pitchFamily="2" charset="2"/>
              <a:buChar char="ü"/>
            </a:pPr>
            <a:r>
              <a:rPr lang="en-US" sz="1600" b="1" dirty="0">
                <a:latin typeface="Arial" panose="020B0604020202020204" pitchFamily="34" charset="0"/>
                <a:cs typeface="Arial" panose="020B0604020202020204" pitchFamily="34" charset="0"/>
              </a:rPr>
              <a:t>Healthy event newsletter</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Risk Identifier</a:t>
            </a:r>
          </a:p>
          <a:p>
            <a:pPr marL="742950" lvl="1" indent="-285750">
              <a:buFont typeface="Wingdings" panose="05000000000000000000" pitchFamily="2" charset="2"/>
              <a:buChar char="ü"/>
            </a:pPr>
            <a:r>
              <a:rPr lang="en-US" sz="1600" b="1" dirty="0">
                <a:latin typeface="Arial" panose="020B0604020202020204" pitchFamily="34" charset="0"/>
                <a:cs typeface="Arial" panose="020B0604020202020204" pitchFamily="34" charset="0"/>
              </a:rPr>
              <a:t>Hi risk locator</a:t>
            </a:r>
          </a:p>
          <a:p>
            <a:pPr marL="742950" lvl="1" indent="-285750">
              <a:buFont typeface="Wingdings" panose="05000000000000000000" pitchFamily="2" charset="2"/>
              <a:buChar char="ü"/>
            </a:pPr>
            <a:r>
              <a:rPr lang="en-US" sz="1600" b="1" dirty="0">
                <a:latin typeface="Arial" panose="020B0604020202020204" pitchFamily="34" charset="0"/>
                <a:cs typeface="Arial" panose="020B0604020202020204" pitchFamily="34" charset="0"/>
              </a:rPr>
              <a:t>Language analysis</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Alerts</a:t>
            </a:r>
          </a:p>
          <a:p>
            <a:pPr marL="742950" lvl="1" indent="-285750">
              <a:buFont typeface="Wingdings" panose="05000000000000000000" pitchFamily="2" charset="2"/>
              <a:buChar char="ü"/>
            </a:pPr>
            <a:r>
              <a:rPr lang="en-US" sz="1600" b="1" dirty="0">
                <a:latin typeface="Arial" panose="020B0604020202020204" pitchFamily="34" charset="0"/>
                <a:cs typeface="Arial" panose="020B0604020202020204" pitchFamily="34" charset="0"/>
              </a:rPr>
              <a:t>Appointment reminders</a:t>
            </a:r>
          </a:p>
          <a:p>
            <a:pPr marL="742950" lvl="1" indent="-285750">
              <a:buFont typeface="Wingdings" panose="05000000000000000000" pitchFamily="2" charset="2"/>
              <a:buChar char="ü"/>
            </a:pPr>
            <a:r>
              <a:rPr lang="en-US" sz="1600" b="1" dirty="0">
                <a:latin typeface="Arial" panose="020B0604020202020204" pitchFamily="34" charset="0"/>
                <a:cs typeface="Arial" panose="020B0604020202020204" pitchFamily="34" charset="0"/>
              </a:rPr>
              <a:t>Medication reminders</a:t>
            </a:r>
          </a:p>
          <a:p>
            <a:pPr marL="742950" lvl="1" indent="-285750">
              <a:buFont typeface="Wingdings" panose="05000000000000000000" pitchFamily="2" charset="2"/>
              <a:buChar char="ü"/>
            </a:pPr>
            <a:r>
              <a:rPr lang="en-US" sz="1600" b="1" dirty="0">
                <a:latin typeface="Arial" panose="020B0604020202020204" pitchFamily="34" charset="0"/>
                <a:cs typeface="Arial" panose="020B0604020202020204" pitchFamily="34" charset="0"/>
              </a:rPr>
              <a:t>Risk alerts</a:t>
            </a:r>
          </a:p>
          <a:p>
            <a:pPr marL="742950" lvl="1" indent="-285750">
              <a:buFont typeface="Wingdings" panose="05000000000000000000" pitchFamily="2" charset="2"/>
              <a:buChar char="ü"/>
            </a:pPr>
            <a:r>
              <a:rPr lang="en-US" sz="1600" b="1" dirty="0">
                <a:latin typeface="Arial" panose="020B0604020202020204" pitchFamily="34" charset="0"/>
                <a:cs typeface="Arial" panose="020B0604020202020204" pitchFamily="34" charset="0"/>
              </a:rPr>
              <a:t>Clinician alerts</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Assessments</a:t>
            </a:r>
          </a:p>
          <a:p>
            <a:pPr marL="742950" lvl="1" indent="-285750">
              <a:buFont typeface="Wingdings" panose="05000000000000000000" pitchFamily="2" charset="2"/>
              <a:buChar char="ü"/>
            </a:pPr>
            <a:r>
              <a:rPr lang="en-US" sz="1600" b="1" dirty="0">
                <a:latin typeface="Arial" panose="020B0604020202020204" pitchFamily="34" charset="0"/>
                <a:cs typeface="Arial" panose="020B0604020202020204" pitchFamily="34" charset="0"/>
              </a:rPr>
              <a:t>EMA</a:t>
            </a:r>
          </a:p>
          <a:p>
            <a:pPr marL="742950" lvl="1" indent="-285750">
              <a:buFont typeface="Wingdings" panose="05000000000000000000" pitchFamily="2" charset="2"/>
              <a:buChar char="ü"/>
            </a:pPr>
            <a:r>
              <a:rPr lang="en-US" sz="1600" b="1" dirty="0">
                <a:latin typeface="Arial" panose="020B0604020202020204" pitchFamily="34" charset="0"/>
                <a:cs typeface="Arial" panose="020B0604020202020204" pitchFamily="34" charset="0"/>
              </a:rPr>
              <a:t>Scheduled assessments</a:t>
            </a:r>
          </a:p>
          <a:p>
            <a:pPr marL="742950" lvl="1" indent="-285750">
              <a:buFont typeface="Wingdings" panose="05000000000000000000" pitchFamily="2" charset="2"/>
              <a:buChar char="ü"/>
            </a:pPr>
            <a:r>
              <a:rPr lang="en-US" sz="1600" b="1" dirty="0">
                <a:latin typeface="Arial" panose="020B0604020202020204" pitchFamily="34" charset="0"/>
                <a:cs typeface="Arial" panose="020B0604020202020204" pitchFamily="34" charset="0"/>
              </a:rPr>
              <a:t>A-CHESS use</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Virtual Counseling</a:t>
            </a:r>
          </a:p>
          <a:p>
            <a:pPr marL="742950" lvl="1" indent="-285750">
              <a:buFont typeface="Wingdings" panose="05000000000000000000" pitchFamily="2" charset="2"/>
              <a:buChar char="ü"/>
            </a:pPr>
            <a:r>
              <a:rPr lang="en-US" sz="1600" b="1" dirty="0">
                <a:latin typeface="Arial" panose="020B0604020202020204" pitchFamily="34" charset="0"/>
                <a:cs typeface="Arial" panose="020B0604020202020204" pitchFamily="34" charset="0"/>
              </a:rPr>
              <a:t>Assertive outreach</a:t>
            </a:r>
          </a:p>
          <a:p>
            <a:pPr marL="742950" lvl="1" indent="-285750">
              <a:buFont typeface="Wingdings" panose="05000000000000000000" pitchFamily="2" charset="2"/>
              <a:buChar char="ü"/>
            </a:pPr>
            <a:r>
              <a:rPr lang="en-US" sz="1600" b="1" dirty="0">
                <a:latin typeface="Arial" panose="020B0604020202020204" pitchFamily="34" charset="0"/>
                <a:cs typeface="Arial" panose="020B0604020202020204" pitchFamily="34" charset="0"/>
              </a:rPr>
              <a:t>Counselor contact</a:t>
            </a:r>
          </a:p>
          <a:p>
            <a:pPr marL="742950" lvl="1" indent="-285750">
              <a:buFont typeface="Wingdings" panose="05000000000000000000" pitchFamily="2" charset="2"/>
              <a:buChar char="ü"/>
            </a:pPr>
            <a:r>
              <a:rPr lang="en-US" sz="1600" b="1" dirty="0">
                <a:latin typeface="Arial" panose="020B0604020202020204" pitchFamily="34" charset="0"/>
                <a:cs typeface="Arial" panose="020B0604020202020204" pitchFamily="34" charset="0"/>
              </a:rPr>
              <a:t>Video conferencing</a:t>
            </a:r>
          </a:p>
        </p:txBody>
      </p:sp>
      <p:pic>
        <p:nvPicPr>
          <p:cNvPr id="8" name="Picture 7">
            <a:hlinkClick r:id="rId4"/>
          </p:cNvPr>
          <p:cNvPicPr>
            <a:picLocks noChangeAspect="1"/>
          </p:cNvPicPr>
          <p:nvPr/>
        </p:nvPicPr>
        <p:blipFill>
          <a:blip r:embed="rId5"/>
          <a:stretch>
            <a:fillRect/>
          </a:stretch>
        </p:blipFill>
        <p:spPr>
          <a:xfrm>
            <a:off x="449176" y="698018"/>
            <a:ext cx="6689557" cy="6140748"/>
          </a:xfrm>
          <a:prstGeom prst="rect">
            <a:avLst/>
          </a:prstGeom>
        </p:spPr>
      </p:pic>
    </p:spTree>
    <p:extLst>
      <p:ext uri="{BB962C8B-B14F-4D97-AF65-F5344CB8AC3E}">
        <p14:creationId xmlns:p14="http://schemas.microsoft.com/office/powerpoint/2010/main" val="31464229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3763</TotalTime>
  <Words>2369</Words>
  <Application>Microsoft Office PowerPoint</Application>
  <PresentationFormat>Widescreen</PresentationFormat>
  <Paragraphs>424</Paragraphs>
  <Slides>35</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Segoe Print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jjcurtin</dc:creator>
  <cp:lastModifiedBy>John J. Curtin</cp:lastModifiedBy>
  <cp:revision>262</cp:revision>
  <dcterms:created xsi:type="dcterms:W3CDTF">2018-04-04T16:44:54Z</dcterms:created>
  <dcterms:modified xsi:type="dcterms:W3CDTF">2021-04-20T20:40:48Z</dcterms:modified>
</cp:coreProperties>
</file>